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78" r:id="rId3"/>
    <p:sldMasterId id="2147483692" r:id="rId4"/>
    <p:sldMasterId id="2147483704" r:id="rId5"/>
  </p:sldMasterIdLst>
  <p:notesMasterIdLst>
    <p:notesMasterId r:id="rId92"/>
  </p:notesMasterIdLst>
  <p:handoutMasterIdLst>
    <p:handoutMasterId r:id="rId93"/>
  </p:handoutMasterIdLst>
  <p:sldIdLst>
    <p:sldId id="440" r:id="rId6"/>
    <p:sldId id="292" r:id="rId7"/>
    <p:sldId id="291" r:id="rId8"/>
    <p:sldId id="442" r:id="rId9"/>
    <p:sldId id="293" r:id="rId10"/>
    <p:sldId id="350" r:id="rId11"/>
    <p:sldId id="441" r:id="rId12"/>
    <p:sldId id="351" r:id="rId13"/>
    <p:sldId id="352" r:id="rId14"/>
    <p:sldId id="353" r:id="rId15"/>
    <p:sldId id="354" r:id="rId16"/>
    <p:sldId id="355" r:id="rId17"/>
    <p:sldId id="356" r:id="rId18"/>
    <p:sldId id="357" r:id="rId19"/>
    <p:sldId id="359" r:id="rId20"/>
    <p:sldId id="358" r:id="rId21"/>
    <p:sldId id="360" r:id="rId22"/>
    <p:sldId id="361" r:id="rId23"/>
    <p:sldId id="364" r:id="rId24"/>
    <p:sldId id="362" r:id="rId25"/>
    <p:sldId id="363" r:id="rId26"/>
    <p:sldId id="443" r:id="rId27"/>
    <p:sldId id="365" r:id="rId28"/>
    <p:sldId id="366" r:id="rId29"/>
    <p:sldId id="367" r:id="rId30"/>
    <p:sldId id="368" r:id="rId31"/>
    <p:sldId id="369" r:id="rId32"/>
    <p:sldId id="370" r:id="rId33"/>
    <p:sldId id="371" r:id="rId34"/>
    <p:sldId id="372" r:id="rId35"/>
    <p:sldId id="373" r:id="rId36"/>
    <p:sldId id="374" r:id="rId37"/>
    <p:sldId id="377" r:id="rId38"/>
    <p:sldId id="375" r:id="rId39"/>
    <p:sldId id="376" r:id="rId40"/>
    <p:sldId id="378" r:id="rId41"/>
    <p:sldId id="383" r:id="rId42"/>
    <p:sldId id="384" r:id="rId43"/>
    <p:sldId id="380" r:id="rId44"/>
    <p:sldId id="381" r:id="rId45"/>
    <p:sldId id="382" r:id="rId46"/>
    <p:sldId id="385" r:id="rId47"/>
    <p:sldId id="386" r:id="rId48"/>
    <p:sldId id="387" r:id="rId49"/>
    <p:sldId id="388" r:id="rId50"/>
    <p:sldId id="391" r:id="rId51"/>
    <p:sldId id="393" r:id="rId52"/>
    <p:sldId id="394" r:id="rId53"/>
    <p:sldId id="395" r:id="rId54"/>
    <p:sldId id="396" r:id="rId55"/>
    <p:sldId id="397" r:id="rId56"/>
    <p:sldId id="398" r:id="rId57"/>
    <p:sldId id="399" r:id="rId58"/>
    <p:sldId id="401" r:id="rId59"/>
    <p:sldId id="402" r:id="rId60"/>
    <p:sldId id="403" r:id="rId61"/>
    <p:sldId id="404" r:id="rId62"/>
    <p:sldId id="405" r:id="rId63"/>
    <p:sldId id="406" r:id="rId64"/>
    <p:sldId id="407" r:id="rId65"/>
    <p:sldId id="408" r:id="rId66"/>
    <p:sldId id="412" r:id="rId67"/>
    <p:sldId id="409" r:id="rId68"/>
    <p:sldId id="410" r:id="rId69"/>
    <p:sldId id="411" r:id="rId70"/>
    <p:sldId id="425" r:id="rId71"/>
    <p:sldId id="426" r:id="rId72"/>
    <p:sldId id="428" r:id="rId73"/>
    <p:sldId id="433" r:id="rId74"/>
    <p:sldId id="434" r:id="rId75"/>
    <p:sldId id="437" r:id="rId76"/>
    <p:sldId id="435" r:id="rId77"/>
    <p:sldId id="436" r:id="rId78"/>
    <p:sldId id="427" r:id="rId79"/>
    <p:sldId id="414" r:id="rId80"/>
    <p:sldId id="413" r:id="rId81"/>
    <p:sldId id="415" r:id="rId82"/>
    <p:sldId id="416" r:id="rId83"/>
    <p:sldId id="417" r:id="rId84"/>
    <p:sldId id="418" r:id="rId85"/>
    <p:sldId id="419" r:id="rId86"/>
    <p:sldId id="420" r:id="rId87"/>
    <p:sldId id="422" r:id="rId88"/>
    <p:sldId id="423" r:id="rId89"/>
    <p:sldId id="424" r:id="rId90"/>
    <p:sldId id="289" r:id="rId91"/>
  </p:sldIdLst>
  <p:sldSz cx="12190413" cy="6859588"/>
  <p:notesSz cx="6858000" cy="9144000"/>
  <p:defaultText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2" autoAdjust="0"/>
    <p:restoredTop sz="92547"/>
  </p:normalViewPr>
  <p:slideViewPr>
    <p:cSldViewPr>
      <p:cViewPr varScale="1">
        <p:scale>
          <a:sx n="82" d="100"/>
          <a:sy n="82" d="100"/>
        </p:scale>
        <p:origin x="-1014" y="-96"/>
      </p:cViewPr>
      <p:guideLst>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2" d="100"/>
          <a:sy n="82" d="100"/>
        </p:scale>
        <p:origin x="-18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4BC0E1-EE5E-4468-8CCC-ECDA014E43B2}" type="datetimeFigureOut">
              <a:rPr lang="zh-CN" altLang="en-US" smtClean="0"/>
              <a:pPr/>
              <a:t>2019/3/29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D303C4-B308-4CF7-BFD3-49D9E5D0F650}" type="slidenum">
              <a:rPr lang="zh-CN" altLang="en-US" smtClean="0"/>
              <a:pPr/>
              <a:t>‹#›</a:t>
            </a:fld>
            <a:endParaRPr lang="zh-CN" altLang="en-US"/>
          </a:p>
        </p:txBody>
      </p:sp>
    </p:spTree>
    <p:extLst>
      <p:ext uri="{BB962C8B-B14F-4D97-AF65-F5344CB8AC3E}">
        <p14:creationId xmlns:p14="http://schemas.microsoft.com/office/powerpoint/2010/main" val="932861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B5453-6922-2F45-8EF8-455A35B7B1F4}" type="datetimeFigureOut">
              <a:rPr kumimoji="1" lang="zh-CN" altLang="en-US" smtClean="0"/>
              <a:t>2019/3/29</a:t>
            </a:fld>
            <a:endParaRPr kumimoji="1"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24B49-B832-5F44-8721-BDE1C5113E11}" type="slidenum">
              <a:rPr kumimoji="1" lang="zh-CN" altLang="en-US" smtClean="0"/>
              <a:t>‹#›</a:t>
            </a:fld>
            <a:endParaRPr kumimoji="1" lang="zh-CN" altLang="en-US"/>
          </a:p>
        </p:txBody>
      </p:sp>
    </p:spTree>
    <p:extLst>
      <p:ext uri="{BB962C8B-B14F-4D97-AF65-F5344CB8AC3E}">
        <p14:creationId xmlns:p14="http://schemas.microsoft.com/office/powerpoint/2010/main" val="232812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224B49-B832-5F44-8721-BDE1C5113E11}" type="slidenum">
              <a:rPr kumimoji="1" lang="zh-CN" altLang="en-US" smtClean="0"/>
              <a:t>6</a:t>
            </a:fld>
            <a:endParaRPr kumimoji="1" lang="zh-CN" altLang="en-US"/>
          </a:p>
        </p:txBody>
      </p:sp>
    </p:spTree>
    <p:extLst>
      <p:ext uri="{BB962C8B-B14F-4D97-AF65-F5344CB8AC3E}">
        <p14:creationId xmlns:p14="http://schemas.microsoft.com/office/powerpoint/2010/main" val="290881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1200">
                <a:solidFill>
                  <a:schemeClr val="tx1"/>
                </a:solidFill>
                <a:latin typeface="Arial" pitchFamily="34" charset="0"/>
              </a:defRPr>
            </a:lvl1pPr>
            <a:lvl2pPr marL="742950" indent="-285750">
              <a:defRPr sz="1200">
                <a:solidFill>
                  <a:schemeClr val="tx1"/>
                </a:solidFill>
                <a:latin typeface="Arial" pitchFamily="34" charset="0"/>
              </a:defRPr>
            </a:lvl2pPr>
            <a:lvl3pPr marL="1143000" indent="-228600">
              <a:defRPr sz="1200">
                <a:solidFill>
                  <a:schemeClr val="tx1"/>
                </a:solidFill>
                <a:latin typeface="Arial" pitchFamily="34" charset="0"/>
              </a:defRPr>
            </a:lvl3pPr>
            <a:lvl4pPr marL="1600200" indent="-228600">
              <a:defRPr sz="1200">
                <a:solidFill>
                  <a:schemeClr val="tx1"/>
                </a:solidFill>
                <a:latin typeface="Arial" pitchFamily="34" charset="0"/>
              </a:defRPr>
            </a:lvl4pPr>
            <a:lvl5pPr marL="2057400" indent="-228600">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defTabSz="914400"/>
            <a:fld id="{4ED50FB4-B263-40EC-BC25-3C0154875520}" type="slidenum">
              <a:rPr lang="zh-CN" altLang="en-US">
                <a:solidFill>
                  <a:prstClr val="black"/>
                </a:solidFill>
                <a:ea typeface="宋体"/>
              </a:rPr>
              <a:pPr algn="r" defTabSz="914400"/>
              <a:t>22</a:t>
            </a:fld>
            <a:endParaRPr lang="en-US" altLang="zh-CN">
              <a:solidFill>
                <a:prstClr val="black"/>
              </a:solidFill>
              <a:ea typeface="宋体"/>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zh-CN" alt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224B49-B832-5F44-8721-BDE1C5113E11}" type="slidenum">
              <a:rPr kumimoji="1" lang="zh-CN" altLang="en-US" smtClean="0"/>
              <a:t>66</a:t>
            </a:fld>
            <a:endParaRPr kumimoji="1" lang="zh-CN" altLang="en-US"/>
          </a:p>
        </p:txBody>
      </p:sp>
    </p:spTree>
    <p:extLst>
      <p:ext uri="{BB962C8B-B14F-4D97-AF65-F5344CB8AC3E}">
        <p14:creationId xmlns:p14="http://schemas.microsoft.com/office/powerpoint/2010/main" val="324595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6" name="矩形 5"/>
          <p:cNvSpPr/>
          <p:nvPr userDrawn="1"/>
        </p:nvSpPr>
        <p:spPr>
          <a:xfrm>
            <a:off x="1272"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559" y="185624"/>
            <a:ext cx="3528391" cy="579874"/>
          </a:xfrm>
          <a:prstGeom prst="rect">
            <a:avLst/>
          </a:prstGeom>
        </p:spPr>
      </p:pic>
      <p:pic>
        <p:nvPicPr>
          <p:cNvPr id="11" name="Picture 4" descr="C:\Users\SCU-lnqn\Desktop\图片1.png"/>
          <p:cNvPicPr>
            <a:picLocks noChangeAspect="1" noChangeArrowheads="1"/>
          </p:cNvPicPr>
          <p:nvPr userDrawn="1"/>
        </p:nvPicPr>
        <p:blipFill>
          <a:blip r:embed="rId3"/>
          <a:srcRect t="51026" r="43588"/>
          <a:stretch>
            <a:fillRect/>
          </a:stretch>
        </p:blipFill>
        <p:spPr bwMode="auto">
          <a:xfrm>
            <a:off x="380168" y="1756372"/>
            <a:ext cx="5295903" cy="3888000"/>
          </a:xfrm>
          <a:prstGeom prst="rect">
            <a:avLst/>
          </a:prstGeom>
          <a:noFill/>
        </p:spPr>
      </p:pic>
      <p:sp>
        <p:nvSpPr>
          <p:cNvPr id="12" name="副标题 2"/>
          <p:cNvSpPr>
            <a:spLocks noGrp="1"/>
          </p:cNvSpPr>
          <p:nvPr>
            <p:ph type="subTitle" idx="1" hasCustomPrompt="1"/>
          </p:nvPr>
        </p:nvSpPr>
        <p:spPr>
          <a:xfrm>
            <a:off x="4880760" y="3429794"/>
            <a:ext cx="6695536" cy="971454"/>
          </a:xfrm>
        </p:spPr>
        <p:txBody>
          <a:bodyPr>
            <a:noAutofit/>
          </a:bodyPr>
          <a:lstStyle>
            <a:lvl1pPr marL="0" indent="0" algn="ctr">
              <a:buNone/>
              <a:defRPr kumimoji="0" lang="zh-CN" altLang="en-US" sz="42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j-cs"/>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zh-CN" altLang="en-US" dirty="0"/>
              <a:t>单击此处编辑标题</a:t>
            </a:r>
          </a:p>
        </p:txBody>
      </p:sp>
      <p:sp>
        <p:nvSpPr>
          <p:cNvPr id="8" name="副标题 2">
            <a:extLst>
              <a:ext uri="{FF2B5EF4-FFF2-40B4-BE49-F238E27FC236}">
                <a16:creationId xmlns="" xmlns:a16="http://schemas.microsoft.com/office/drawing/2014/main" id="{98A6A0B4-3110-744B-BFE8-CA2BDB210EB1}"/>
              </a:ext>
            </a:extLst>
          </p:cNvPr>
          <p:cNvSpPr txBox="1">
            <a:spLocks/>
          </p:cNvSpPr>
          <p:nvPr userDrawn="1"/>
        </p:nvSpPr>
        <p:spPr>
          <a:xfrm>
            <a:off x="5962414" y="4653930"/>
            <a:ext cx="4309257" cy="757140"/>
          </a:xfrm>
          <a:prstGeom prst="rect">
            <a:avLst/>
          </a:prstGeom>
        </p:spPr>
        <p:txBody>
          <a:bodyPr/>
          <a:lstStyle>
            <a:lvl1pPr marL="0" indent="0" algn="ctr">
              <a:buNone/>
              <a:defRPr>
                <a:solidFill>
                  <a:schemeClr val="tx1">
                    <a:tint val="75000"/>
                  </a:schemeClr>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pPr marL="0" marR="0" lvl="0" indent="0" algn="ctr" defTabSz="1088502" rtl="0" eaLnBrk="1" fontAlgn="auto" latinLnBrk="0" hangingPunct="1">
              <a:lnSpc>
                <a:spcPct val="100000"/>
              </a:lnSpc>
              <a:spcBef>
                <a:spcPct val="20000"/>
              </a:spcBef>
              <a:spcAft>
                <a:spcPts val="0"/>
              </a:spcAft>
              <a:buClrTx/>
              <a:buSzTx/>
              <a:buFont typeface="Arial" pitchFamily="34" charset="0"/>
              <a:buNone/>
              <a:tabLst/>
              <a:defRPr/>
            </a:pPr>
            <a:r>
              <a:rPr lang="zh-CN" altLang="en-US" sz="2800" b="1" dirty="0">
                <a:solidFill>
                  <a:schemeClr val="bg1"/>
                </a:solidFill>
                <a:latin typeface="微软雅黑" pitchFamily="34" charset="-122"/>
                <a:ea typeface="微软雅黑" pitchFamily="34" charset="-122"/>
              </a:rPr>
              <a:t>任课教师：</a:t>
            </a:r>
            <a:r>
              <a:rPr kumimoji="0" lang="zh-CN" altLang="en-US" sz="2800" b="1" i="0" u="none" strike="noStrike" kern="1200" cap="none" spc="0" normalizeH="0" baseline="0" noProof="0" dirty="0">
                <a:ln>
                  <a:noFill/>
                </a:ln>
                <a:solidFill>
                  <a:schemeClr val="bg1"/>
                </a:solidFill>
                <a:effectLst/>
                <a:uLnTx/>
                <a:uFillTx/>
                <a:latin typeface="微软雅黑" pitchFamily="34" charset="-122"/>
                <a:ea typeface="微软雅黑" pitchFamily="34" charset="-122"/>
              </a:rPr>
              <a:t>张雅晴</a:t>
            </a:r>
          </a:p>
        </p:txBody>
      </p:sp>
      <p:sp>
        <p:nvSpPr>
          <p:cNvPr id="9" name="TextBox 2">
            <a:extLst>
              <a:ext uri="{FF2B5EF4-FFF2-40B4-BE49-F238E27FC236}">
                <a16:creationId xmlns="" xmlns:a16="http://schemas.microsoft.com/office/drawing/2014/main" id="{4B88E340-14AF-644E-B08F-973B2540C263}"/>
              </a:ext>
            </a:extLst>
          </p:cNvPr>
          <p:cNvSpPr txBox="1"/>
          <p:nvPr userDrawn="1"/>
        </p:nvSpPr>
        <p:spPr>
          <a:xfrm>
            <a:off x="4839056" y="1850301"/>
            <a:ext cx="6715172"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rPr>
              <a:t>信息检索与利用</a:t>
            </a:r>
            <a:endParaRPr lang="en-US" altLang="zh-CN" sz="5400" b="1"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2" y="1260768"/>
            <a:ext cx="5384099" cy="3564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6" y="1260768"/>
            <a:ext cx="5384099" cy="3564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EEF299E-0451-4A81-9830-AAF37064858D}"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64DA5CCB-6C1D-4624-B942-848923CB5690}" type="slidenum">
              <a:rPr lang="zh-CN" altLang="en-US"/>
              <a:pPr/>
              <a:t>‹#›</a:t>
            </a:fld>
            <a:endParaRPr lang="zh-CN" altLang="en-US"/>
          </a:p>
        </p:txBody>
      </p:sp>
    </p:spTree>
    <p:extLst>
      <p:ext uri="{BB962C8B-B14F-4D97-AF65-F5344CB8AC3E}">
        <p14:creationId xmlns:p14="http://schemas.microsoft.com/office/powerpoint/2010/main" val="211022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43"/>
            <a:ext cx="10971372" cy="1143266"/>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509"/>
            <a:ext cx="5386216" cy="639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5380"/>
            <a:ext cx="5386216"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72" y="1535509"/>
            <a:ext cx="5388332" cy="639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72" y="2175380"/>
            <a:ext cx="5388332"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7D60EBF-C659-4173-B8CF-A9F06655F921}"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fld id="{FE03E8CF-74D9-4BCC-A7F5-6F67E312B0BB}" type="slidenum">
              <a:rPr lang="zh-CN" altLang="en-US"/>
              <a:pPr/>
              <a:t>‹#›</a:t>
            </a:fld>
            <a:endParaRPr lang="zh-CN" altLang="en-US"/>
          </a:p>
        </p:txBody>
      </p:sp>
    </p:spTree>
    <p:extLst>
      <p:ext uri="{BB962C8B-B14F-4D97-AF65-F5344CB8AC3E}">
        <p14:creationId xmlns:p14="http://schemas.microsoft.com/office/powerpoint/2010/main" val="29625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B362249-4FEC-40DD-983D-712ECC941983}"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8D167F2C-E7B8-40A1-80B1-7DE190643209}" type="slidenum">
              <a:rPr lang="zh-CN" altLang="en-US"/>
              <a:pPr/>
              <a:t>‹#›</a:t>
            </a:fld>
            <a:endParaRPr lang="zh-CN" altLang="en-US"/>
          </a:p>
        </p:txBody>
      </p:sp>
    </p:spTree>
    <p:extLst>
      <p:ext uri="{BB962C8B-B14F-4D97-AF65-F5344CB8AC3E}">
        <p14:creationId xmlns:p14="http://schemas.microsoft.com/office/powerpoint/2010/main" val="343184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55078BE-8A6C-44A3-93C7-E226356DE7B2}"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6CE0EA5D-7D9D-4654-8D60-0D972645B6E4}" type="slidenum">
              <a:rPr lang="zh-CN" altLang="en-US"/>
              <a:pPr/>
              <a:t>‹#›</a:t>
            </a:fld>
            <a:endParaRPr lang="zh-CN" altLang="en-US"/>
          </a:p>
        </p:txBody>
      </p:sp>
    </p:spTree>
    <p:extLst>
      <p:ext uri="{BB962C8B-B14F-4D97-AF65-F5344CB8AC3E}">
        <p14:creationId xmlns:p14="http://schemas.microsoft.com/office/powerpoint/2010/main" val="3963912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FA02D70-4F68-41CE-8F5F-53A3E458F4AF}"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fld id="{BBC2A001-EED2-4746-8594-F72036803F87}" type="slidenum">
              <a:rPr lang="zh-CN" altLang="en-US"/>
              <a:pPr/>
              <a:t>‹#›</a:t>
            </a:fld>
            <a:endParaRPr lang="zh-CN" altLang="en-US"/>
          </a:p>
        </p:txBody>
      </p:sp>
    </p:spTree>
    <p:extLst>
      <p:ext uri="{BB962C8B-B14F-4D97-AF65-F5344CB8AC3E}">
        <p14:creationId xmlns:p14="http://schemas.microsoft.com/office/powerpoint/2010/main" val="4294256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47" y="273113"/>
            <a:ext cx="4010562" cy="1162319"/>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6" y="273115"/>
            <a:ext cx="6814779" cy="58544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47" y="1435436"/>
            <a:ext cx="4010562" cy="4692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168E5B1-9937-4CED-8A9A-D9605CD7ACD8}"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556B891A-8C17-41F1-B300-8B4D469BF5A3}" type="slidenum">
              <a:rPr lang="zh-CN" altLang="en-US"/>
              <a:pPr/>
              <a:t>‹#›</a:t>
            </a:fld>
            <a:endParaRPr lang="zh-CN" altLang="en-US"/>
          </a:p>
        </p:txBody>
      </p:sp>
    </p:spTree>
    <p:extLst>
      <p:ext uri="{BB962C8B-B14F-4D97-AF65-F5344CB8AC3E}">
        <p14:creationId xmlns:p14="http://schemas.microsoft.com/office/powerpoint/2010/main" val="1352017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4"/>
            <a:ext cx="7314248" cy="56686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918"/>
            <a:ext cx="7314248" cy="411575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406" y="5368582"/>
            <a:ext cx="7314248" cy="80504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07BC650-84F6-47F2-BCB1-C21AACF145BB}"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fld id="{D665EF55-D406-4AFA-899B-DABAB51C21E1}" type="slidenum">
              <a:rPr lang="zh-CN" altLang="en-US"/>
              <a:pPr/>
              <a:t>‹#›</a:t>
            </a:fld>
            <a:endParaRPr lang="zh-CN" altLang="en-US"/>
          </a:p>
        </p:txBody>
      </p:sp>
    </p:spTree>
    <p:extLst>
      <p:ext uri="{BB962C8B-B14F-4D97-AF65-F5344CB8AC3E}">
        <p14:creationId xmlns:p14="http://schemas.microsoft.com/office/powerpoint/2010/main" val="3136482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4E54705-9C52-4A11-BACF-460D165BFEC6}"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E3BEEC67-5A2B-4089-AAD6-59A455FF57C2}" type="slidenum">
              <a:rPr lang="zh-CN" altLang="en-US"/>
              <a:pPr/>
              <a:t>‹#›</a:t>
            </a:fld>
            <a:endParaRPr lang="zh-CN" altLang="en-US"/>
          </a:p>
        </p:txBody>
      </p:sp>
    </p:spTree>
    <p:extLst>
      <p:ext uri="{BB962C8B-B14F-4D97-AF65-F5344CB8AC3E}">
        <p14:creationId xmlns:p14="http://schemas.microsoft.com/office/powerpoint/2010/main" val="1091222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2" y="215954"/>
            <a:ext cx="2742843" cy="460958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4" y="215954"/>
            <a:ext cx="8025355" cy="460958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1DBCC05-58EE-49C4-8C74-E5FAFA50E79F}"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08FA3B81-DDD6-4BE1-9FBA-4F5907CC8BFD}" type="slidenum">
              <a:rPr lang="zh-CN" altLang="en-US"/>
              <a:pPr/>
              <a:t>‹#›</a:t>
            </a:fld>
            <a:endParaRPr lang="zh-CN" altLang="en-US"/>
          </a:p>
        </p:txBody>
      </p:sp>
    </p:spTree>
    <p:extLst>
      <p:ext uri="{BB962C8B-B14F-4D97-AF65-F5344CB8AC3E}">
        <p14:creationId xmlns:p14="http://schemas.microsoft.com/office/powerpoint/2010/main" val="2534617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6BDA214-980F-4C61-8FF1-33E1C5C7248D}"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fld id="{8BAA0C1A-32C8-4D5D-810B-EBB5A0A4222D}" type="slidenum">
              <a:rPr lang="zh-CN" altLang="en-US"/>
              <a:pPr/>
              <a:t>‹#›</a:t>
            </a:fld>
            <a:endParaRPr lang="zh-CN" altLang="en-US"/>
          </a:p>
        </p:txBody>
      </p:sp>
    </p:spTree>
    <p:extLst>
      <p:ext uri="{BB962C8B-B14F-4D97-AF65-F5344CB8AC3E}">
        <p14:creationId xmlns:p14="http://schemas.microsoft.com/office/powerpoint/2010/main" val="22530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descr="7b6522002fa95a8cd2d1356cc9c58710"/>
          <p:cNvPicPr>
            <a:picLocks noChangeAspect="1"/>
          </p:cNvPicPr>
          <p:nvPr userDrawn="1"/>
        </p:nvPicPr>
        <p:blipFill>
          <a:blip r:embed="rId2"/>
          <a:stretch>
            <a:fillRect/>
          </a:stretch>
        </p:blipFill>
        <p:spPr>
          <a:xfrm>
            <a:off x="-10795" y="3897948"/>
            <a:ext cx="12201208" cy="2961640"/>
          </a:xfrm>
          <a:prstGeom prst="rect">
            <a:avLst/>
          </a:prstGeom>
        </p:spPr>
      </p:pic>
      <p:sp>
        <p:nvSpPr>
          <p:cNvPr id="8" name="矩形 7"/>
          <p:cNvSpPr/>
          <p:nvPr userDrawn="1"/>
        </p:nvSpPr>
        <p:spPr>
          <a:xfrm flipV="1">
            <a:off x="7253605" y="643713"/>
            <a:ext cx="4936808" cy="195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36"/>
          <p:cNvSpPr txBox="1"/>
          <p:nvPr userDrawn="1"/>
        </p:nvSpPr>
        <p:spPr>
          <a:xfrm>
            <a:off x="4452132" y="896427"/>
            <a:ext cx="3214710" cy="461665"/>
          </a:xfrm>
          <a:prstGeom prst="rect">
            <a:avLst/>
          </a:prstGeom>
          <a:noFill/>
          <a:effectLst/>
        </p:spPr>
        <p:txBody>
          <a:bodyPr wrap="square" rtlCol="0">
            <a:spAutoFit/>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——CONTENTS——</a:t>
            </a:r>
          </a:p>
        </p:txBody>
      </p:sp>
      <p:sp>
        <p:nvSpPr>
          <p:cNvPr id="10" name="文本框 3"/>
          <p:cNvSpPr txBox="1"/>
          <p:nvPr userDrawn="1"/>
        </p:nvSpPr>
        <p:spPr>
          <a:xfrm>
            <a:off x="4880760" y="286523"/>
            <a:ext cx="2357454" cy="646331"/>
          </a:xfrm>
          <a:prstGeom prst="rect">
            <a:avLst/>
          </a:prstGeom>
          <a:noFill/>
          <a:effectLst/>
        </p:spPr>
        <p:txBody>
          <a:bodyPr wrap="square" rtlCol="0">
            <a:spAutoFit/>
          </a:bodyPr>
          <a:lstStyle/>
          <a:p>
            <a:pPr algn="ctr"/>
            <a:r>
              <a:rPr lang="zh-CN" altLang="en-US" sz="3600" b="1" spc="600" dirty="0">
                <a:solidFill>
                  <a:srgbClr val="C00000"/>
                </a:solidFill>
                <a:latin typeface="Arial Black" panose="020B0A04020102020204" pitchFamily="34" charset="0"/>
                <a:ea typeface="微软雅黑" panose="020B0503020204020204" pitchFamily="34" charset="-122"/>
              </a:rPr>
              <a:t>目 录</a:t>
            </a:r>
          </a:p>
        </p:txBody>
      </p:sp>
      <p:sp>
        <p:nvSpPr>
          <p:cNvPr id="11" name=" 219"/>
          <p:cNvSpPr/>
          <p:nvPr userDrawn="1"/>
        </p:nvSpPr>
        <p:spPr>
          <a:xfrm>
            <a:off x="2666184" y="1786720"/>
            <a:ext cx="140652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2" name="矩形 11"/>
          <p:cNvSpPr/>
          <p:nvPr userDrawn="1"/>
        </p:nvSpPr>
        <p:spPr>
          <a:xfrm>
            <a:off x="2883035" y="1933405"/>
            <a:ext cx="972820" cy="521970"/>
          </a:xfrm>
          <a:prstGeom prst="rect">
            <a:avLst/>
          </a:prstGeom>
        </p:spPr>
        <p:txBody>
          <a:bodyPr wrap="square">
            <a:spAutoFit/>
          </a:bodyPr>
          <a:lstStyle/>
          <a:p>
            <a:pPr lvl="0" algn="ctr"/>
            <a:r>
              <a:rPr lang="en-US" sz="2800" b="1" dirty="0">
                <a:solidFill>
                  <a:schemeClr val="bg1"/>
                </a:solidFill>
                <a:latin typeface="微软雅黑" panose="020B0503020204020204" pitchFamily="34" charset="-122"/>
                <a:ea typeface="微软雅黑" panose="020B0503020204020204" pitchFamily="34" charset="-122"/>
              </a:rPr>
              <a:t>01</a:t>
            </a:r>
          </a:p>
        </p:txBody>
      </p:sp>
      <p:sp>
        <p:nvSpPr>
          <p:cNvPr id="14" name=" 219"/>
          <p:cNvSpPr/>
          <p:nvPr userDrawn="1"/>
        </p:nvSpPr>
        <p:spPr>
          <a:xfrm>
            <a:off x="4362587" y="1786720"/>
            <a:ext cx="5593587"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6" name=" 219"/>
          <p:cNvSpPr/>
          <p:nvPr userDrawn="1"/>
        </p:nvSpPr>
        <p:spPr>
          <a:xfrm>
            <a:off x="2666184" y="3056720"/>
            <a:ext cx="1406525" cy="81534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7" name="矩形 16"/>
          <p:cNvSpPr/>
          <p:nvPr userDrawn="1"/>
        </p:nvSpPr>
        <p:spPr>
          <a:xfrm>
            <a:off x="2883035" y="3203405"/>
            <a:ext cx="972820" cy="521970"/>
          </a:xfrm>
          <a:prstGeom prst="rect">
            <a:avLst/>
          </a:prstGeom>
        </p:spPr>
        <p:txBody>
          <a:bodyPr wrap="square">
            <a:spAutoFit/>
          </a:bodyPr>
          <a:lstStyle/>
          <a:p>
            <a:pPr lvl="0" algn="ctr"/>
            <a:r>
              <a:rPr lang="en-US" sz="2800" b="1" dirty="0">
                <a:solidFill>
                  <a:schemeClr val="bg1"/>
                </a:solidFill>
                <a:latin typeface="微软雅黑" panose="020B0503020204020204" pitchFamily="34" charset="-122"/>
                <a:ea typeface="微软雅黑" panose="020B0503020204020204" pitchFamily="34" charset="-122"/>
              </a:rPr>
              <a:t>02</a:t>
            </a:r>
          </a:p>
        </p:txBody>
      </p:sp>
      <p:sp>
        <p:nvSpPr>
          <p:cNvPr id="18" name=" 219"/>
          <p:cNvSpPr/>
          <p:nvPr userDrawn="1"/>
        </p:nvSpPr>
        <p:spPr>
          <a:xfrm>
            <a:off x="4362587" y="3056720"/>
            <a:ext cx="5593587" cy="81534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0" name="矩形 19"/>
          <p:cNvSpPr/>
          <p:nvPr userDrawn="1"/>
        </p:nvSpPr>
        <p:spPr>
          <a:xfrm flipV="1">
            <a:off x="-10160" y="655320"/>
            <a:ext cx="4869180" cy="1841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 219"/>
          <p:cNvSpPr/>
          <p:nvPr userDrawn="1"/>
        </p:nvSpPr>
        <p:spPr>
          <a:xfrm>
            <a:off x="2669498" y="4328967"/>
            <a:ext cx="140652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2" name="矩形 21"/>
          <p:cNvSpPr/>
          <p:nvPr userDrawn="1"/>
        </p:nvSpPr>
        <p:spPr>
          <a:xfrm>
            <a:off x="2886349" y="4475652"/>
            <a:ext cx="972820" cy="521970"/>
          </a:xfrm>
          <a:prstGeom prst="rect">
            <a:avLst/>
          </a:prstGeom>
        </p:spPr>
        <p:txBody>
          <a:bodyPr wrap="square">
            <a:spAutoFit/>
          </a:bodyPr>
          <a:lstStyle/>
          <a:p>
            <a:pPr lvl="0" algn="ctr"/>
            <a:r>
              <a:rPr lang="en-US" sz="2800" b="1" dirty="0">
                <a:solidFill>
                  <a:schemeClr val="bg1"/>
                </a:solidFill>
                <a:latin typeface="微软雅黑" panose="020B0503020204020204" pitchFamily="34" charset="-122"/>
                <a:ea typeface="微软雅黑" panose="020B0503020204020204" pitchFamily="34" charset="-122"/>
              </a:rPr>
              <a:t>03</a:t>
            </a:r>
          </a:p>
        </p:txBody>
      </p:sp>
      <p:sp>
        <p:nvSpPr>
          <p:cNvPr id="23" name=" 219"/>
          <p:cNvSpPr/>
          <p:nvPr userDrawn="1"/>
        </p:nvSpPr>
        <p:spPr>
          <a:xfrm>
            <a:off x="4365900" y="4328967"/>
            <a:ext cx="5518835" cy="81534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4" name="副标题 2"/>
          <p:cNvSpPr>
            <a:spLocks noGrp="1"/>
          </p:cNvSpPr>
          <p:nvPr>
            <p:ph type="subTitle" idx="1" hasCustomPrompt="1"/>
          </p:nvPr>
        </p:nvSpPr>
        <p:spPr>
          <a:xfrm>
            <a:off x="4598322" y="1858159"/>
            <a:ext cx="5140222" cy="714380"/>
          </a:xfrm>
        </p:spPr>
        <p:txBody>
          <a:bodyPr/>
          <a:lstStyle>
            <a:lvl1pPr marL="0" indent="0" algn="ctr">
              <a:buNone/>
              <a:defRPr>
                <a:solidFill>
                  <a:schemeClr val="tx1">
                    <a:tint val="75000"/>
                  </a:schemeClr>
                </a:solidFill>
                <a:latin typeface="微软雅黑" pitchFamily="34" charset="-122"/>
                <a:ea typeface="微软雅黑" pitchFamily="34" charset="-122"/>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zh-CN" altLang="en-US" dirty="0"/>
              <a:t>单击此处编辑标题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550"/>
                            </p:stCondLst>
                            <p:childTnLst>
                              <p:par>
                                <p:cTn id="18" presetID="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iterate type="lt">
                                    <p:tmPct val="10000"/>
                                  </p:iterate>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P spid="17" grpId="0"/>
      <p:bldP spid="20" grpId="0" bldLvl="0" animBg="1"/>
      <p:bldP spid="2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3" y="2130920"/>
            <a:ext cx="10361613" cy="147036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3" y="3887100"/>
            <a:ext cx="8532813" cy="1753006"/>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484088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701"/>
            <a:ext cx="10971213"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3" y="1600572"/>
            <a:ext cx="10971213"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477223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7921"/>
            <a:ext cx="10361612" cy="136239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7388"/>
            <a:ext cx="10361612" cy="1500534"/>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1735904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701"/>
            <a:ext cx="10971213"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572"/>
            <a:ext cx="5408613" cy="452701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572"/>
            <a:ext cx="5410200" cy="452701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15209700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701"/>
            <a:ext cx="10971213" cy="1143265"/>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469"/>
            <a:ext cx="5386388" cy="6399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5380"/>
            <a:ext cx="5386388" cy="395220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41" y="1535469"/>
            <a:ext cx="5387975" cy="6399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41" y="2175380"/>
            <a:ext cx="5387975" cy="395220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8" name="页脚占位符 7"/>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9" name="灯片编号占位符 8"/>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038044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701"/>
            <a:ext cx="10971213" cy="1143265"/>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4" name="页脚占位符 3"/>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5" name="灯片编号占位符 4"/>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41811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3" name="页脚占位符 2"/>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4" name="灯片编号占位符 3"/>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161794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113"/>
            <a:ext cx="4010025" cy="116231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115"/>
            <a:ext cx="6815138" cy="585446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434"/>
            <a:ext cx="4010025" cy="469214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564493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1713"/>
            <a:ext cx="7315200" cy="56686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918"/>
            <a:ext cx="7315200" cy="411575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8581"/>
            <a:ext cx="7315200" cy="80504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861651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701"/>
            <a:ext cx="10971213" cy="1143265"/>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3" y="1600572"/>
            <a:ext cx="10971213" cy="4527011"/>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40698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版式2">
    <p:spTree>
      <p:nvGrpSpPr>
        <p:cNvPr id="1" name=""/>
        <p:cNvGrpSpPr/>
        <p:nvPr/>
      </p:nvGrpSpPr>
      <p:grpSpPr>
        <a:xfrm>
          <a:off x="0" y="0"/>
          <a:ext cx="0" cy="0"/>
          <a:chOff x="0" y="0"/>
          <a:chExt cx="0" cy="0"/>
        </a:xfrm>
      </p:grpSpPr>
      <p:sp>
        <p:nvSpPr>
          <p:cNvPr id="9" name="矩形 8"/>
          <p:cNvSpPr/>
          <p:nvPr userDrawn="1"/>
        </p:nvSpPr>
        <p:spPr>
          <a:xfrm>
            <a:off x="401320" y="176531"/>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p>
        </p:txBody>
      </p:sp>
      <p:sp>
        <p:nvSpPr>
          <p:cNvPr id="10" name="矩形 9"/>
          <p:cNvSpPr/>
          <p:nvPr userDrawn="1"/>
        </p:nvSpPr>
        <p:spPr>
          <a:xfrm>
            <a:off x="594480" y="357961"/>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429261" y="1072342"/>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p>
        </p:txBody>
      </p:sp>
      <p:sp>
        <p:nvSpPr>
          <p:cNvPr id="12" name="矩形 11"/>
          <p:cNvSpPr/>
          <p:nvPr userDrawn="1"/>
        </p:nvSpPr>
        <p:spPr>
          <a:xfrm>
            <a:off x="11787507"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nvSpPr>
        <p:spPr>
          <a:xfrm>
            <a:off x="11787507" y="5322119"/>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内容占位符 2"/>
          <p:cNvSpPr>
            <a:spLocks noGrp="1"/>
          </p:cNvSpPr>
          <p:nvPr>
            <p:ph idx="1"/>
          </p:nvPr>
        </p:nvSpPr>
        <p:spPr>
          <a:xfrm>
            <a:off x="609602" y="1600200"/>
            <a:ext cx="10971213" cy="45275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标题 1"/>
          <p:cNvSpPr>
            <a:spLocks noGrp="1"/>
          </p:cNvSpPr>
          <p:nvPr>
            <p:ph type="title" hasCustomPrompt="1"/>
          </p:nvPr>
        </p:nvSpPr>
        <p:spPr>
          <a:xfrm>
            <a:off x="1237422" y="286522"/>
            <a:ext cx="7314248" cy="566869"/>
          </a:xfrm>
        </p:spPr>
        <p:txBody>
          <a:bodyPr anchor="b">
            <a:normAutofit/>
          </a:bodyPr>
          <a:lstStyle>
            <a:lvl1pPr algn="l">
              <a:defRPr sz="2800" b="1">
                <a:solidFill>
                  <a:srgbClr val="B00000"/>
                </a:solidFill>
                <a:latin typeface="微软雅黑" pitchFamily="34" charset="-122"/>
                <a:ea typeface="微软雅黑" pitchFamily="34" charset="-122"/>
              </a:defRPr>
            </a:lvl1pPr>
          </a:lstStyle>
          <a:p>
            <a:r>
              <a:rPr lang="zh-CN" altLang="en-US" dirty="0"/>
              <a:t>单击此处编辑标题</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6171" y="6287315"/>
            <a:ext cx="3099763" cy="50943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3" y="274702"/>
            <a:ext cx="2741613" cy="585288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702"/>
            <a:ext cx="8077200" cy="585288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3"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439864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919"/>
            <a:ext cx="10361613" cy="147036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1" y="3887100"/>
            <a:ext cx="8532813" cy="1753006"/>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8071227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701"/>
            <a:ext cx="10971213"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1" y="1600571"/>
            <a:ext cx="10971213"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1297522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7921"/>
            <a:ext cx="10361612" cy="136239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7387"/>
            <a:ext cx="10361612" cy="1500534"/>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651594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701"/>
            <a:ext cx="10971213"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571"/>
            <a:ext cx="5408613" cy="452701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571"/>
            <a:ext cx="5410200" cy="452701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902859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701"/>
            <a:ext cx="10971213" cy="1143265"/>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469"/>
            <a:ext cx="5386388" cy="6399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5379"/>
            <a:ext cx="5386388" cy="395220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9" y="1535469"/>
            <a:ext cx="5387975" cy="6399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9" y="2175379"/>
            <a:ext cx="5387975" cy="395220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8" name="页脚占位符 7"/>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9" name="灯片编号占位符 8"/>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576773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701"/>
            <a:ext cx="10971213" cy="1143265"/>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4" name="页脚占位符 3"/>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5" name="灯片编号占位符 4"/>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118110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3" name="页脚占位符 2"/>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4" name="灯片编号占位符 3"/>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74472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113"/>
            <a:ext cx="4010025" cy="116231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114"/>
            <a:ext cx="6815138" cy="585446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433"/>
            <a:ext cx="4010025" cy="469214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8435917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1712"/>
            <a:ext cx="7315200" cy="56686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917"/>
            <a:ext cx="7315200" cy="411575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8581"/>
            <a:ext cx="7315200" cy="80504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6" name="页脚占位符 5"/>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7" name="灯片编号占位符 6"/>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534802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致谢">
    <p:spTree>
      <p:nvGrpSpPr>
        <p:cNvPr id="1" name=""/>
        <p:cNvGrpSpPr/>
        <p:nvPr/>
      </p:nvGrpSpPr>
      <p:grpSpPr>
        <a:xfrm>
          <a:off x="0" y="0"/>
          <a:ext cx="0" cy="0"/>
          <a:chOff x="0" y="0"/>
          <a:chExt cx="0" cy="0"/>
        </a:xfrm>
      </p:grpSpPr>
      <p:pic>
        <p:nvPicPr>
          <p:cNvPr id="15" name="Picture 2" descr="C:\Users\SCU-lnqn\Desktop\四川大学图书馆LOGO.png"/>
          <p:cNvPicPr>
            <a:picLocks noChangeAspect="1" noChangeArrowheads="1"/>
          </p:cNvPicPr>
          <p:nvPr userDrawn="1"/>
        </p:nvPicPr>
        <p:blipFill>
          <a:blip r:embed="rId4">
            <a:lum bright="70000" contrast="-40000"/>
          </a:blip>
          <a:srcRect r="83306"/>
          <a:stretch>
            <a:fillRect/>
          </a:stretch>
        </p:blipFill>
        <p:spPr bwMode="auto">
          <a:xfrm>
            <a:off x="2853740" y="286522"/>
            <a:ext cx="6241862" cy="6143668"/>
          </a:xfrm>
          <a:prstGeom prst="rect">
            <a:avLst/>
          </a:prstGeom>
          <a:noFill/>
        </p:spPr>
      </p:pic>
      <p:sp>
        <p:nvSpPr>
          <p:cNvPr id="16" name="矩形 15"/>
          <p:cNvSpPr/>
          <p:nvPr userDrawn="1"/>
        </p:nvSpPr>
        <p:spPr>
          <a:xfrm>
            <a:off x="1272"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PA_文本框 3"/>
          <p:cNvSpPr txBox="1"/>
          <p:nvPr userDrawn="1">
            <p:custDataLst>
              <p:tags r:id="rId1"/>
            </p:custDataLst>
          </p:nvPr>
        </p:nvSpPr>
        <p:spPr>
          <a:xfrm>
            <a:off x="2" y="3414263"/>
            <a:ext cx="12190413" cy="1015663"/>
          </a:xfrm>
          <a:prstGeom prst="rect">
            <a:avLst/>
          </a:prstGeom>
          <a:noFill/>
          <a:effectLst/>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谢    谢</a:t>
            </a:r>
          </a:p>
        </p:txBody>
      </p:sp>
      <p:sp>
        <p:nvSpPr>
          <p:cNvPr id="18" name="PA_文本框 45"/>
          <p:cNvSpPr txBox="1"/>
          <p:nvPr userDrawn="1">
            <p:custDataLst>
              <p:tags r:id="rId2"/>
            </p:custDataLst>
          </p:nvPr>
        </p:nvSpPr>
        <p:spPr>
          <a:xfrm>
            <a:off x="1" y="4569413"/>
            <a:ext cx="12190412" cy="646331"/>
          </a:xfrm>
          <a:prstGeom prst="rect">
            <a:avLst/>
          </a:prstGeom>
          <a:noFill/>
        </p:spPr>
        <p:txBody>
          <a:bodyPr wrap="square" rtlCol="0">
            <a:spAutoFit/>
          </a:bodyPr>
          <a:lstStyle/>
          <a:p>
            <a:pPr algn="ctr"/>
            <a:r>
              <a:rPr lang="en-US" altLang="zh-CN" sz="3600" b="1" dirty="0">
                <a:solidFill>
                  <a:schemeClr val="bg1"/>
                </a:solidFill>
                <a:latin typeface="Comic Sans MS" pitchFamily="66" charset="0"/>
                <a:ea typeface="方正细圆简体" panose="03000509000000000000" pitchFamily="2" charset="-122"/>
              </a:rPr>
              <a:t>Thank You</a:t>
            </a:r>
            <a:endParaRPr lang="en-US" altLang="zh-CN" sz="3600" b="1" dirty="0">
              <a:solidFill>
                <a:schemeClr val="bg1"/>
              </a:solidFill>
              <a:latin typeface="Comic Sans MS" pitchFamily="66" charset="0"/>
              <a:ea typeface="方正细圆简体" panose="03000509000000000000" pitchFamily="2"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47"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701"/>
            <a:ext cx="10971213" cy="1143265"/>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1600571"/>
            <a:ext cx="10971213" cy="4527011"/>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4082372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702"/>
            <a:ext cx="2741613" cy="585288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702"/>
            <a:ext cx="8077200" cy="585288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7822"/>
            <a:ext cx="2844800" cy="365210"/>
          </a:xfrm>
          <a:prstGeom prst="rect">
            <a:avLst/>
          </a:prstGeom>
        </p:spPr>
        <p:txBody>
          <a:bodyPr/>
          <a:lstStyle/>
          <a:p>
            <a:pPr defTabSz="914400"/>
            <a:fld id="{093DF3AD-D0BB-4E7A-AA7B-864142124229}" type="datetimeFigureOut">
              <a:rPr lang="zh-CN" altLang="en-US" sz="1800" smtClean="0">
                <a:solidFill>
                  <a:prstClr val="black"/>
                </a:solidFill>
              </a:rPr>
              <a:pPr defTabSz="914400"/>
              <a:t>2019/3/29</a:t>
            </a:fld>
            <a:endParaRPr lang="zh-CN" altLang="en-US" sz="1800">
              <a:solidFill>
                <a:prstClr val="black"/>
              </a:solidFill>
            </a:endParaRPr>
          </a:p>
        </p:txBody>
      </p:sp>
      <p:sp>
        <p:nvSpPr>
          <p:cNvPr id="5" name="页脚占位符 4"/>
          <p:cNvSpPr>
            <a:spLocks noGrp="1"/>
          </p:cNvSpPr>
          <p:nvPr>
            <p:ph type="ftr" sz="quarter" idx="11"/>
          </p:nvPr>
        </p:nvSpPr>
        <p:spPr>
          <a:xfrm>
            <a:off x="4165601" y="6357822"/>
            <a:ext cx="3859213" cy="365210"/>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6013" y="6357822"/>
            <a:ext cx="2844800" cy="365210"/>
          </a:xfrm>
          <a:prstGeom prst="rect">
            <a:avLst/>
          </a:prstGeom>
        </p:spPr>
        <p:txBody>
          <a:bodyPr/>
          <a:lstStyle/>
          <a:p>
            <a:pPr defTabSz="914400"/>
            <a:fld id="{CBAC99C3-F762-41EB-882C-97CADB6D9723}"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18748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80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4" y="2130962"/>
            <a:ext cx="10361851" cy="147036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5" y="3887141"/>
            <a:ext cx="8533289" cy="175300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509EEBD-B630-42D0-B907-ACCCED3A1013}"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FB5049F3-7CDD-417C-B63F-46234C87EDD7}" type="slidenum">
              <a:rPr lang="zh-CN" altLang="en-US"/>
              <a:pPr/>
              <a:t>‹#›</a:t>
            </a:fld>
            <a:endParaRPr lang="zh-CN" altLang="en-US"/>
          </a:p>
        </p:txBody>
      </p:sp>
    </p:spTree>
    <p:extLst>
      <p:ext uri="{BB962C8B-B14F-4D97-AF65-F5344CB8AC3E}">
        <p14:creationId xmlns:p14="http://schemas.microsoft.com/office/powerpoint/2010/main" val="274439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EB03E2E-82EF-47CE-A939-C8A0B9434CDC}"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1551CDB6-9ED6-45AE-95D9-452FF8AA8080}" type="slidenum">
              <a:rPr lang="zh-CN" altLang="en-US"/>
              <a:pPr/>
              <a:t>‹#›</a:t>
            </a:fld>
            <a:endParaRPr lang="zh-CN" altLang="en-US"/>
          </a:p>
        </p:txBody>
      </p:sp>
    </p:spTree>
    <p:extLst>
      <p:ext uri="{BB962C8B-B14F-4D97-AF65-F5344CB8AC3E}">
        <p14:creationId xmlns:p14="http://schemas.microsoft.com/office/powerpoint/2010/main" val="369326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1" y="4407922"/>
            <a:ext cx="10361851" cy="136239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61" y="2907429"/>
            <a:ext cx="10361851" cy="150053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0AB9547-0E61-43A2-BCB4-5F28B49C7F48}" type="datetimeFigureOut">
              <a:rPr lang="zh-CN" altLang="en-US">
                <a:solidFill>
                  <a:prstClr val="black">
                    <a:tint val="75000"/>
                  </a:prstClr>
                </a:solidFill>
              </a:rPr>
              <a:pPr>
                <a:defRPr/>
              </a:pPr>
              <a:t>2019/3/29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fld id="{76C6ABFC-8BCC-477F-99BF-D9856293EC64}" type="slidenum">
              <a:rPr lang="zh-CN" altLang="en-US"/>
              <a:pPr/>
              <a:t>‹#›</a:t>
            </a:fld>
            <a:endParaRPr lang="zh-CN" altLang="en-US"/>
          </a:p>
        </p:txBody>
      </p:sp>
    </p:spTree>
    <p:extLst>
      <p:ext uri="{BB962C8B-B14F-4D97-AF65-F5344CB8AC3E}">
        <p14:creationId xmlns:p14="http://schemas.microsoft.com/office/powerpoint/2010/main" val="22745618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4.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4.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1"/>
            <a:ext cx="10971372" cy="1143265"/>
          </a:xfrm>
          <a:prstGeom prst="rect">
            <a:avLst/>
          </a:prstGeom>
        </p:spPr>
        <p:txBody>
          <a:bodyPr vert="horz" lIns="108850" tIns="54425" rIns="108850" bIns="54425"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08850" tIns="54425" rIns="108850" bIns="5442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694D062C-8377-41CE-ACFA-11A5B8E8785D}" type="datetimeFigureOut">
              <a:rPr lang="zh-CN" altLang="en-US" smtClean="0"/>
              <a:pPr/>
              <a:t>2019/3/29</a:t>
            </a:fld>
            <a:endParaRPr lang="zh-CN" altLang="en-US"/>
          </a:p>
        </p:txBody>
      </p:sp>
      <p:sp>
        <p:nvSpPr>
          <p:cNvPr id="5" name="页脚占位符 4"/>
          <p:cNvSpPr>
            <a:spLocks noGrp="1"/>
          </p:cNvSpPr>
          <p:nvPr>
            <p:ph type="ftr" sz="quarter" idx="3"/>
          </p:nvPr>
        </p:nvSpPr>
        <p:spPr>
          <a:xfrm>
            <a:off x="4165060" y="6357822"/>
            <a:ext cx="3860297"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E828EEAC-E43C-471C-8359-E57DC5AB7A9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50" r:id="rId2"/>
    <p:sldLayoutId id="2147483672" r:id="rId3"/>
    <p:sldLayoutId id="2147483652" r:id="rId4"/>
    <p:sldLayoutId id="2147483655" r:id="rId5"/>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136" y="6357822"/>
            <a:ext cx="2742985" cy="365210"/>
          </a:xfrm>
          <a:prstGeom prst="rect">
            <a:avLst/>
          </a:prstGeom>
        </p:spPr>
        <p:txBody>
          <a:bodyPr vert="horz" lIns="91449" tIns="45725" rIns="91449" bIns="45725" rtlCol="0" anchor="ctr"/>
          <a:lstStyle>
            <a:lvl1pPr algn="l">
              <a:defRPr sz="1200">
                <a:solidFill>
                  <a:schemeClr val="tx1">
                    <a:tint val="75000"/>
                  </a:schemeClr>
                </a:solidFill>
              </a:defRPr>
            </a:lvl1pPr>
          </a:lstStyle>
          <a:p>
            <a:pPr defTabSz="914491" eaLnBrk="0" fontAlgn="base" hangingPunct="0">
              <a:spcBef>
                <a:spcPct val="0"/>
              </a:spcBef>
              <a:spcAft>
                <a:spcPct val="0"/>
              </a:spcAft>
            </a:pPr>
            <a:fld id="{82F288E0-7875-42C4-84C8-98DBBD3BF4D2}" type="datetimeFigureOut">
              <a:rPr lang="zh-CN" altLang="en-US" b="1" smtClean="0">
                <a:solidFill>
                  <a:prstClr val="black">
                    <a:tint val="75000"/>
                  </a:prstClr>
                </a:solidFill>
                <a:latin typeface="Arial" panose="020B0604020202020204" pitchFamily="34" charset="0"/>
              </a:rPr>
              <a:pPr defTabSz="914491" eaLnBrk="0" fontAlgn="base" hangingPunct="0">
                <a:spcBef>
                  <a:spcPct val="0"/>
                </a:spcBef>
                <a:spcAft>
                  <a:spcPct val="0"/>
                </a:spcAft>
              </a:pPr>
              <a:t>2019/3/29</a:t>
            </a:fld>
            <a:endParaRPr lang="zh-CN" altLang="en-US" b="1">
              <a:solidFill>
                <a:prstClr val="black">
                  <a:tint val="75000"/>
                </a:prstClr>
              </a:solidFill>
              <a:latin typeface="Arial" panose="020B0604020202020204" pitchFamily="34" charset="0"/>
            </a:endParaRPr>
          </a:p>
        </p:txBody>
      </p:sp>
      <p:sp>
        <p:nvSpPr>
          <p:cNvPr id="6" name="灯片编号占位符 5"/>
          <p:cNvSpPr>
            <a:spLocks noGrp="1"/>
          </p:cNvSpPr>
          <p:nvPr>
            <p:ph type="sldNum" sz="quarter" idx="4"/>
          </p:nvPr>
        </p:nvSpPr>
        <p:spPr>
          <a:xfrm>
            <a:off x="8609930" y="6357822"/>
            <a:ext cx="2742985" cy="365210"/>
          </a:xfrm>
          <a:prstGeom prst="rect">
            <a:avLst/>
          </a:prstGeom>
        </p:spPr>
        <p:txBody>
          <a:bodyPr vert="horz" lIns="91449" tIns="45725" rIns="91449" bIns="45725" rtlCol="0" anchor="ctr"/>
          <a:lstStyle>
            <a:lvl1pPr algn="r">
              <a:defRPr sz="1200">
                <a:solidFill>
                  <a:schemeClr val="tx1">
                    <a:tint val="75000"/>
                  </a:schemeClr>
                </a:solidFill>
              </a:defRPr>
            </a:lvl1pPr>
          </a:lstStyle>
          <a:p>
            <a:pPr defTabSz="914491" eaLnBrk="0" fontAlgn="base" hangingPunct="0">
              <a:spcBef>
                <a:spcPct val="0"/>
              </a:spcBef>
              <a:spcAft>
                <a:spcPct val="0"/>
              </a:spcAft>
            </a:pPr>
            <a:fld id="{7D9BB5D0-35E4-459D-AEF3-FE4D7C45CC19}" type="slidenum">
              <a:rPr lang="zh-CN" altLang="en-US" b="1" smtClean="0">
                <a:solidFill>
                  <a:prstClr val="black">
                    <a:tint val="75000"/>
                  </a:prstClr>
                </a:solidFill>
                <a:latin typeface="Arial" panose="020B0604020202020204" pitchFamily="34" charset="0"/>
              </a:rPr>
              <a:pPr defTabSz="914491" eaLnBrk="0" fontAlgn="base" hangingPunct="0">
                <a:spcBef>
                  <a:spcPct val="0"/>
                </a:spcBef>
                <a:spcAft>
                  <a:spcPct val="0"/>
                </a:spcAft>
              </a:pPr>
              <a:t>‹#›</a:t>
            </a:fld>
            <a:endParaRPr lang="zh-CN" altLang="en-US" b="1">
              <a:solidFill>
                <a:prstClr val="black">
                  <a:tint val="75000"/>
                </a:prstClr>
              </a:solidFill>
              <a:latin typeface="Arial" panose="020B0604020202020204" pitchFamily="34" charset="0"/>
            </a:endParaRPr>
          </a:p>
        </p:txBody>
      </p:sp>
      <p:pic>
        <p:nvPicPr>
          <p:cNvPr id="7" name="图片 6"/>
          <p:cNvPicPr>
            <a:picLocks noChangeAspect="1"/>
          </p:cNvPicPr>
          <p:nvPr userDrawn="1"/>
        </p:nvPicPr>
        <p:blipFill>
          <a:blip r:embed="rId3"/>
          <a:stretch>
            <a:fillRect/>
          </a:stretch>
        </p:blipFill>
        <p:spPr>
          <a:xfrm>
            <a:off x="-48266" y="85746"/>
            <a:ext cx="12287581" cy="6687463"/>
          </a:xfrm>
          <a:prstGeom prst="rect">
            <a:avLst/>
          </a:prstGeom>
        </p:spPr>
      </p:pic>
    </p:spTree>
    <p:extLst>
      <p:ext uri="{BB962C8B-B14F-4D97-AF65-F5344CB8AC3E}">
        <p14:creationId xmlns:p14="http://schemas.microsoft.com/office/powerpoint/2010/main" val="2285377276"/>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3" indent="-228623" algn="l" defTabSz="9144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69" indent="-228623" algn="l" defTabSz="9144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14" indent="-228623" algn="l" defTabSz="9144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25"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71"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16"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62"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8"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4" indent="-228623" algn="l" defTabSz="9144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91" rtl="0" eaLnBrk="1" latinLnBrk="0" hangingPunct="1">
        <a:defRPr sz="1800" kern="1200">
          <a:solidFill>
            <a:schemeClr val="tx1"/>
          </a:solidFill>
          <a:latin typeface="+mn-lt"/>
          <a:ea typeface="+mn-ea"/>
          <a:cs typeface="+mn-cs"/>
        </a:defRPr>
      </a:lvl1pPr>
      <a:lvl2pPr marL="457246" algn="l" defTabSz="914491" rtl="0" eaLnBrk="1" latinLnBrk="0" hangingPunct="1">
        <a:defRPr sz="1800" kern="1200">
          <a:solidFill>
            <a:schemeClr val="tx1"/>
          </a:solidFill>
          <a:latin typeface="+mn-lt"/>
          <a:ea typeface="+mn-ea"/>
          <a:cs typeface="+mn-cs"/>
        </a:defRPr>
      </a:lvl2pPr>
      <a:lvl3pPr marL="914491" algn="l" defTabSz="914491" rtl="0" eaLnBrk="1" latinLnBrk="0" hangingPunct="1">
        <a:defRPr sz="1800" kern="1200">
          <a:solidFill>
            <a:schemeClr val="tx1"/>
          </a:solidFill>
          <a:latin typeface="+mn-lt"/>
          <a:ea typeface="+mn-ea"/>
          <a:cs typeface="+mn-cs"/>
        </a:defRPr>
      </a:lvl3pPr>
      <a:lvl4pPr marL="1371737" algn="l" defTabSz="914491" rtl="0" eaLnBrk="1" latinLnBrk="0" hangingPunct="1">
        <a:defRPr sz="1800" kern="1200">
          <a:solidFill>
            <a:schemeClr val="tx1"/>
          </a:solidFill>
          <a:latin typeface="+mn-lt"/>
          <a:ea typeface="+mn-ea"/>
          <a:cs typeface="+mn-cs"/>
        </a:defRPr>
      </a:lvl4pPr>
      <a:lvl5pPr marL="1828348" algn="l" defTabSz="914491" rtl="0" eaLnBrk="1" latinLnBrk="0" hangingPunct="1">
        <a:defRPr sz="1800" kern="1200">
          <a:solidFill>
            <a:schemeClr val="tx1"/>
          </a:solidFill>
          <a:latin typeface="+mn-lt"/>
          <a:ea typeface="+mn-ea"/>
          <a:cs typeface="+mn-cs"/>
        </a:defRPr>
      </a:lvl5pPr>
      <a:lvl6pPr marL="2285594" algn="l" defTabSz="914491" rtl="0" eaLnBrk="1" latinLnBrk="0" hangingPunct="1">
        <a:defRPr sz="1800" kern="1200">
          <a:solidFill>
            <a:schemeClr val="tx1"/>
          </a:solidFill>
          <a:latin typeface="+mn-lt"/>
          <a:ea typeface="+mn-ea"/>
          <a:cs typeface="+mn-cs"/>
        </a:defRPr>
      </a:lvl6pPr>
      <a:lvl7pPr marL="2742839" algn="l" defTabSz="914491" rtl="0" eaLnBrk="1" latinLnBrk="0" hangingPunct="1">
        <a:defRPr sz="1800" kern="1200">
          <a:solidFill>
            <a:schemeClr val="tx1"/>
          </a:solidFill>
          <a:latin typeface="+mn-lt"/>
          <a:ea typeface="+mn-ea"/>
          <a:cs typeface="+mn-cs"/>
        </a:defRPr>
      </a:lvl7pPr>
      <a:lvl8pPr marL="3200085" algn="l" defTabSz="914491" rtl="0" eaLnBrk="1" latinLnBrk="0" hangingPunct="1">
        <a:defRPr sz="1800" kern="1200">
          <a:solidFill>
            <a:schemeClr val="tx1"/>
          </a:solidFill>
          <a:latin typeface="+mn-lt"/>
          <a:ea typeface="+mn-ea"/>
          <a:cs typeface="+mn-cs"/>
        </a:defRPr>
      </a:lvl8pPr>
      <a:lvl9pPr marL="3657331" algn="l" defTabSz="91449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521" y="274265"/>
            <a:ext cx="10971372" cy="114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609521" y="1600974"/>
            <a:ext cx="10971372" cy="452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521" y="6357521"/>
            <a:ext cx="2844430" cy="364956"/>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defTabSz="914400">
              <a:defRPr/>
            </a:pPr>
            <a:fld id="{A5E6F295-1E95-4066-97F9-9F196968B2B5}" type="datetimeFigureOut">
              <a:rPr lang="zh-CN" altLang="en-US">
                <a:solidFill>
                  <a:prstClr val="black">
                    <a:tint val="75000"/>
                  </a:prstClr>
                </a:solidFill>
              </a:rPr>
              <a:pPr defTabSz="914400">
                <a:defRPr/>
              </a:pPr>
              <a:t>2019/3/29</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61" y="6357521"/>
            <a:ext cx="3860297" cy="364956"/>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defTabSz="914400">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3" y="6357521"/>
            <a:ext cx="2844430" cy="364956"/>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微软雅黑" panose="020B0503020204020204" pitchFamily="34" charset="-122"/>
                <a:ea typeface="微软雅黑" panose="020B0503020204020204" pitchFamily="34" charset="-122"/>
              </a:defRPr>
            </a:lvl1pPr>
          </a:lstStyle>
          <a:p>
            <a:pPr defTabSz="914400" fontAlgn="base">
              <a:spcBef>
                <a:spcPct val="0"/>
              </a:spcBef>
              <a:spcAft>
                <a:spcPct val="0"/>
              </a:spcAft>
            </a:pPr>
            <a:fld id="{161B35BB-63D0-41BA-87DC-7311B3ABB0ED}" type="slidenum">
              <a:rPr lang="zh-CN" altLang="en-US" smtClean="0"/>
              <a:pPr defTabSz="914400" fontAlgn="base">
                <a:spcBef>
                  <a:spcPct val="0"/>
                </a:spcBef>
                <a:spcAft>
                  <a:spcPct val="0"/>
                </a:spcAft>
              </a:pPr>
              <a:t>‹#›</a:t>
            </a:fld>
            <a:endParaRPr lang="zh-CN" altLang="en-US" smtClean="0"/>
          </a:p>
        </p:txBody>
      </p:sp>
    </p:spTree>
    <p:extLst>
      <p:ext uri="{BB962C8B-B14F-4D97-AF65-F5344CB8AC3E}">
        <p14:creationId xmlns:p14="http://schemas.microsoft.com/office/powerpoint/2010/main" val="8393877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401320" y="176573"/>
            <a:ext cx="417636" cy="4332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350" dirty="0">
                <a:solidFill>
                  <a:prstClr val="white"/>
                </a:solidFill>
              </a:rPr>
              <a:t>+</a:t>
            </a:r>
          </a:p>
        </p:txBody>
      </p:sp>
      <p:sp>
        <p:nvSpPr>
          <p:cNvPr id="8" name="矩形 7"/>
          <p:cNvSpPr/>
          <p:nvPr userDrawn="1"/>
        </p:nvSpPr>
        <p:spPr>
          <a:xfrm>
            <a:off x="594480" y="358045"/>
            <a:ext cx="417636" cy="433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sp>
        <p:nvSpPr>
          <p:cNvPr id="9" name="矩形 8"/>
          <p:cNvSpPr/>
          <p:nvPr userDrawn="1"/>
        </p:nvSpPr>
        <p:spPr>
          <a:xfrm>
            <a:off x="429261" y="1072589"/>
            <a:ext cx="4308624" cy="714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350">
                <a:solidFill>
                  <a:prstClr val="white"/>
                </a:solidFill>
              </a:rPr>
              <a:t>+</a:t>
            </a:r>
          </a:p>
        </p:txBody>
      </p:sp>
      <p:sp>
        <p:nvSpPr>
          <p:cNvPr id="10" name="矩形 9"/>
          <p:cNvSpPr/>
          <p:nvPr userDrawn="1"/>
        </p:nvSpPr>
        <p:spPr>
          <a:xfrm>
            <a:off x="11787508" y="6034715"/>
            <a:ext cx="332105" cy="8256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sp>
        <p:nvSpPr>
          <p:cNvPr id="11" name="矩形 10"/>
          <p:cNvSpPr/>
          <p:nvPr userDrawn="1"/>
        </p:nvSpPr>
        <p:spPr>
          <a:xfrm>
            <a:off x="11787508" y="5323352"/>
            <a:ext cx="332105" cy="710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pic>
        <p:nvPicPr>
          <p:cNvPr id="12" name="图片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524101" y="6217317"/>
            <a:ext cx="3099763" cy="509549"/>
          </a:xfrm>
          <a:prstGeom prst="rect">
            <a:avLst/>
          </a:prstGeom>
        </p:spPr>
      </p:pic>
    </p:spTree>
    <p:extLst>
      <p:ext uri="{BB962C8B-B14F-4D97-AF65-F5344CB8AC3E}">
        <p14:creationId xmlns:p14="http://schemas.microsoft.com/office/powerpoint/2010/main" val="325848162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401320" y="176572"/>
            <a:ext cx="417636" cy="4332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350" dirty="0">
                <a:solidFill>
                  <a:prstClr val="white"/>
                </a:solidFill>
              </a:rPr>
              <a:t>+</a:t>
            </a:r>
          </a:p>
        </p:txBody>
      </p:sp>
      <p:sp>
        <p:nvSpPr>
          <p:cNvPr id="8" name="矩形 7"/>
          <p:cNvSpPr/>
          <p:nvPr userDrawn="1"/>
        </p:nvSpPr>
        <p:spPr>
          <a:xfrm>
            <a:off x="594480" y="358044"/>
            <a:ext cx="417636" cy="433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sp>
        <p:nvSpPr>
          <p:cNvPr id="9" name="矩形 8"/>
          <p:cNvSpPr/>
          <p:nvPr userDrawn="1"/>
        </p:nvSpPr>
        <p:spPr>
          <a:xfrm>
            <a:off x="429261" y="1072589"/>
            <a:ext cx="4308624" cy="714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350">
                <a:solidFill>
                  <a:prstClr val="white"/>
                </a:solidFill>
              </a:rPr>
              <a:t>+</a:t>
            </a:r>
          </a:p>
        </p:txBody>
      </p:sp>
      <p:sp>
        <p:nvSpPr>
          <p:cNvPr id="10" name="矩形 9"/>
          <p:cNvSpPr/>
          <p:nvPr userDrawn="1"/>
        </p:nvSpPr>
        <p:spPr>
          <a:xfrm>
            <a:off x="11787506" y="6034715"/>
            <a:ext cx="332105" cy="8256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sp>
        <p:nvSpPr>
          <p:cNvPr id="11" name="矩形 10"/>
          <p:cNvSpPr/>
          <p:nvPr userDrawn="1"/>
        </p:nvSpPr>
        <p:spPr>
          <a:xfrm>
            <a:off x="11787506" y="5323351"/>
            <a:ext cx="332105" cy="7107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endParaRPr>
          </a:p>
        </p:txBody>
      </p:sp>
      <p:pic>
        <p:nvPicPr>
          <p:cNvPr id="12" name="图片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524099" y="6217316"/>
            <a:ext cx="3099763" cy="509549"/>
          </a:xfrm>
          <a:prstGeom prst="rect">
            <a:avLst/>
          </a:prstGeom>
        </p:spPr>
      </p:pic>
    </p:spTree>
    <p:extLst>
      <p:ext uri="{BB962C8B-B14F-4D97-AF65-F5344CB8AC3E}">
        <p14:creationId xmlns:p14="http://schemas.microsoft.com/office/powerpoint/2010/main" val="249482727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apps.webofknowledge.com/" TargetMode="External"/><Relationship Id="rId2" Type="http://schemas.openxmlformats.org/officeDocument/2006/relationships/hyperlink" Target="http://www.cnipr.com/" TargetMode="External"/><Relationship Id="rId1" Type="http://schemas.openxmlformats.org/officeDocument/2006/relationships/slideLayout" Target="../slideLayouts/slideLayout3.xml"/><Relationship Id="rId5" Type="http://schemas.openxmlformats.org/officeDocument/2006/relationships/hyperlink" Target="http://www.epo.org/" TargetMode="External"/><Relationship Id="rId4" Type="http://schemas.openxmlformats.org/officeDocument/2006/relationships/hyperlink" Target="http://patinfo.nic.in/"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www.patent.com.cn/" TargetMode="External"/><Relationship Id="rId2" Type="http://schemas.openxmlformats.org/officeDocument/2006/relationships/hyperlink" Target="http://www.patentstar.cn/" TargetMode="External"/><Relationship Id="rId1" Type="http://schemas.openxmlformats.org/officeDocument/2006/relationships/slideLayout" Target="../slideLayouts/slideLayout3.xml"/><Relationship Id="rId4" Type="http://schemas.openxmlformats.org/officeDocument/2006/relationships/hyperlink" Target="http://www.ipd.gov.hk/"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nvSpPr>
        <p:spPr>
          <a:xfrm>
            <a:off x="4754229" y="3333254"/>
            <a:ext cx="6203488" cy="1018141"/>
          </a:xfrm>
          <a:prstGeom prst="rect">
            <a:avLst/>
          </a:prstGeom>
        </p:spPr>
        <p:txBody>
          <a:bodyPr lIns="91440" tIns="45721" rIns="91440" bIns="45721">
            <a:noAutofit/>
          </a:bodyPr>
          <a:lstStyle>
            <a:lvl1pPr marL="0" lvl="0" indent="0" algn="ctr" defTabSz="914400" rtl="0" eaLnBrk="1" fontAlgn="base" latinLnBrk="0" hangingPunct="1">
              <a:lnSpc>
                <a:spcPct val="100000"/>
              </a:lnSpc>
              <a:spcBef>
                <a:spcPct val="20000"/>
              </a:spcBef>
              <a:spcAft>
                <a:spcPct val="0"/>
              </a:spcAft>
              <a:buNone/>
              <a:def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defRPr>
            </a:lvl1pPr>
            <a:lvl2pPr marL="342900" lvl="1" indent="0" algn="ctr" defTabSz="914400" rtl="0" eaLnBrk="1" fontAlgn="base" latinLnBrk="0" hangingPunct="1">
              <a:lnSpc>
                <a:spcPct val="100000"/>
              </a:lnSpc>
              <a:spcBef>
                <a:spcPct val="20000"/>
              </a:spcBef>
              <a:spcAft>
                <a:spcPct val="0"/>
              </a:spcAft>
              <a:buNone/>
              <a:defRPr sz="1500" b="0" i="0" u="none" kern="1200" baseline="0">
                <a:solidFill>
                  <a:schemeClr val="tx1">
                    <a:tint val="75000"/>
                  </a:schemeClr>
                </a:solidFill>
                <a:latin typeface="+mn-lt"/>
                <a:ea typeface="+mn-ea"/>
                <a:cs typeface="+mn-cs"/>
              </a:defRPr>
            </a:lvl2pPr>
            <a:lvl3pPr marL="685800" lvl="2" indent="0" algn="ctr" defTabSz="914400" rtl="0" eaLnBrk="1" fontAlgn="base" latinLnBrk="0" hangingPunct="1">
              <a:lnSpc>
                <a:spcPct val="100000"/>
              </a:lnSpc>
              <a:spcBef>
                <a:spcPct val="20000"/>
              </a:spcBef>
              <a:spcAft>
                <a:spcPct val="0"/>
              </a:spcAft>
              <a:buNone/>
              <a:defRPr sz="1350" b="0" i="0" u="none" kern="1200" baseline="0">
                <a:solidFill>
                  <a:schemeClr val="tx1">
                    <a:tint val="75000"/>
                  </a:schemeClr>
                </a:solidFill>
                <a:latin typeface="+mn-lt"/>
                <a:ea typeface="+mn-ea"/>
                <a:cs typeface="+mn-cs"/>
              </a:defRPr>
            </a:lvl3pPr>
            <a:lvl4pPr marL="1028700" lvl="3"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4pPr>
            <a:lvl5pPr marL="1371600" lvl="4"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5pPr>
            <a:lvl6pPr marL="1714500" lvl="5"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6pPr>
            <a:lvl7pPr marL="2057400" lvl="6"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7pPr>
            <a:lvl8pPr marL="2400300" lvl="7"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8pPr>
            <a:lvl9pPr marL="2743200" lvl="8" indent="0" algn="ctr" defTabSz="914400" rtl="0" eaLnBrk="1" fontAlgn="base" latinLnBrk="0" hangingPunct="1">
              <a:lnSpc>
                <a:spcPct val="100000"/>
              </a:lnSpc>
              <a:spcBef>
                <a:spcPct val="20000"/>
              </a:spcBef>
              <a:spcAft>
                <a:spcPct val="0"/>
              </a:spcAft>
              <a:buNone/>
              <a:defRPr sz="1200" b="0" i="0" u="none" kern="1200" baseline="0">
                <a:solidFill>
                  <a:schemeClr val="tx1">
                    <a:tint val="75000"/>
                  </a:schemeClr>
                </a:solidFill>
                <a:latin typeface="+mn-lt"/>
                <a:ea typeface="+mn-ea"/>
                <a:cs typeface="+mn-cs"/>
              </a:defRPr>
            </a:lvl9pPr>
          </a:lstStyle>
          <a:p>
            <a:r>
              <a:rPr altLang="zh-CN" sz="4000" dirty="0" smtClean="0">
                <a:solidFill>
                  <a:prstClr val="white"/>
                </a:solidFill>
              </a:rPr>
              <a:t>第</a:t>
            </a:r>
            <a:r>
              <a:rPr lang="en-US" altLang="zh-CN" sz="4000" dirty="0" smtClean="0">
                <a:solidFill>
                  <a:prstClr val="white"/>
                </a:solidFill>
              </a:rPr>
              <a:t>6</a:t>
            </a:r>
            <a:r>
              <a:rPr sz="4000" dirty="0" smtClean="0">
                <a:solidFill>
                  <a:prstClr val="white"/>
                </a:solidFill>
              </a:rPr>
              <a:t>章 </a:t>
            </a:r>
            <a:r>
              <a:rPr lang="zh-CN" altLang="en-US" sz="4000" dirty="0" smtClean="0">
                <a:solidFill>
                  <a:prstClr val="white"/>
                </a:solidFill>
              </a:rPr>
              <a:t>专利数据库及检索</a:t>
            </a:r>
            <a:endParaRPr sz="4000" dirty="0">
              <a:solidFill>
                <a:prstClr val="white"/>
              </a:solidFill>
            </a:endParaRPr>
          </a:p>
        </p:txBody>
      </p:sp>
    </p:spTree>
    <p:extLst>
      <p:ext uri="{BB962C8B-B14F-4D97-AF65-F5344CB8AC3E}">
        <p14:creationId xmlns:p14="http://schemas.microsoft.com/office/powerpoint/2010/main" val="2229099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5" name="矩形 4">
            <a:extLst>
              <a:ext uri="{FF2B5EF4-FFF2-40B4-BE49-F238E27FC236}">
                <a16:creationId xmlns="" xmlns:a16="http://schemas.microsoft.com/office/drawing/2014/main" id="{3A28BE68-5BA5-584C-8838-B35F581A3D75}"/>
              </a:ext>
            </a:extLst>
          </p:cNvPr>
          <p:cNvSpPr/>
          <p:nvPr/>
        </p:nvSpPr>
        <p:spPr>
          <a:xfrm>
            <a:off x="5360004" y="1472947"/>
            <a:ext cx="6092825" cy="2246769"/>
          </a:xfrm>
          <a:prstGeom prst="rect">
            <a:avLst/>
          </a:prstGeom>
        </p:spPr>
        <p:txBody>
          <a:bodyPr>
            <a:spAutoFit/>
          </a:bodyPr>
          <a:lstStyle/>
          <a:p>
            <a:pPr fontAlgn="base"/>
            <a:r>
              <a:rPr lang="zh-CN" altLang="en-US" sz="2800" dirty="0">
                <a:solidFill>
                  <a:srgbClr val="333333"/>
                </a:solidFill>
                <a:latin typeface="Microsoft YaHei" panose="020B0503020204020204" pitchFamily="34" charset="-122"/>
                <a:ea typeface="Microsoft YaHei" panose="020B0503020204020204" pitchFamily="34" charset="-122"/>
              </a:rPr>
              <a:t>电影中以负面形象出现的诺瓦公司，其原型是瑞士医药公司诺华。这家跨国巨头手中的王牌药，是在电影中化名格列宁的</a:t>
            </a:r>
            <a:r>
              <a:rPr lang="zh-CN" altLang="en-US" sz="2800" dirty="0">
                <a:solidFill>
                  <a:srgbClr val="C00000"/>
                </a:solidFill>
                <a:latin typeface="Microsoft YaHei" panose="020B0503020204020204" pitchFamily="34" charset="-122"/>
                <a:ea typeface="Microsoft YaHei" panose="020B0503020204020204" pitchFamily="34" charset="-122"/>
              </a:rPr>
              <a:t>慢性粒细胞白血病</a:t>
            </a:r>
            <a:r>
              <a:rPr lang="zh-CN" altLang="en-US" sz="2800" dirty="0">
                <a:solidFill>
                  <a:srgbClr val="333333"/>
                </a:solidFill>
                <a:latin typeface="Microsoft YaHei" panose="020B0503020204020204" pitchFamily="34" charset="-122"/>
                <a:ea typeface="Microsoft YaHei" panose="020B0503020204020204" pitchFamily="34" charset="-122"/>
              </a:rPr>
              <a:t>（</a:t>
            </a:r>
            <a:r>
              <a:rPr lang="en-US" altLang="zh-CN" sz="2800" dirty="0">
                <a:solidFill>
                  <a:srgbClr val="333333"/>
                </a:solidFill>
                <a:latin typeface="Microsoft YaHei" panose="020B0503020204020204" pitchFamily="34" charset="-122"/>
                <a:ea typeface="Microsoft YaHei" panose="020B0503020204020204" pitchFamily="34" charset="-122"/>
              </a:rPr>
              <a:t>CML</a:t>
            </a:r>
            <a:r>
              <a:rPr lang="zh-CN" altLang="en-US" sz="2800" dirty="0">
                <a:solidFill>
                  <a:srgbClr val="333333"/>
                </a:solidFill>
                <a:latin typeface="Microsoft YaHei" panose="020B0503020204020204" pitchFamily="34" charset="-122"/>
                <a:ea typeface="Microsoft YaHei" panose="020B0503020204020204" pitchFamily="34" charset="-122"/>
              </a:rPr>
              <a:t>）靶向药</a:t>
            </a:r>
            <a:r>
              <a:rPr lang="zh-CN" altLang="en-US" sz="2800" dirty="0">
                <a:solidFill>
                  <a:srgbClr val="C00000"/>
                </a:solidFill>
                <a:latin typeface="Microsoft YaHei" panose="020B0503020204020204" pitchFamily="34" charset="-122"/>
                <a:ea typeface="Microsoft YaHei" panose="020B0503020204020204" pitchFamily="34" charset="-122"/>
              </a:rPr>
              <a:t>格列卫</a:t>
            </a:r>
            <a:r>
              <a:rPr lang="zh-CN" altLang="en-US" sz="2800" dirty="0">
                <a:solidFill>
                  <a:srgbClr val="333333"/>
                </a:solidFill>
                <a:latin typeface="Microsoft YaHei" panose="020B0503020204020204" pitchFamily="34" charset="-122"/>
                <a:ea typeface="Microsoft YaHei" panose="020B0503020204020204" pitchFamily="34" charset="-122"/>
              </a:rPr>
              <a:t>。</a:t>
            </a:r>
          </a:p>
        </p:txBody>
      </p:sp>
      <p:pic>
        <p:nvPicPr>
          <p:cNvPr id="6" name="图片 5">
            <a:extLst>
              <a:ext uri="{FF2B5EF4-FFF2-40B4-BE49-F238E27FC236}">
                <a16:creationId xmlns="" xmlns:a16="http://schemas.microsoft.com/office/drawing/2014/main" id="{5D3770CB-4A58-FB4E-9AA7-28F4B35B3F81}"/>
              </a:ext>
            </a:extLst>
          </p:cNvPr>
          <p:cNvPicPr>
            <a:picLocks noChangeAspect="1"/>
          </p:cNvPicPr>
          <p:nvPr/>
        </p:nvPicPr>
        <p:blipFill>
          <a:blip r:embed="rId2"/>
          <a:stretch>
            <a:fillRect/>
          </a:stretch>
        </p:blipFill>
        <p:spPr>
          <a:xfrm>
            <a:off x="7607376" y="4061315"/>
            <a:ext cx="3864285" cy="2680848"/>
          </a:xfrm>
          <a:prstGeom prst="rect">
            <a:avLst/>
          </a:prstGeom>
        </p:spPr>
      </p:pic>
      <p:pic>
        <p:nvPicPr>
          <p:cNvPr id="7" name="图片 6">
            <a:extLst>
              <a:ext uri="{FF2B5EF4-FFF2-40B4-BE49-F238E27FC236}">
                <a16:creationId xmlns="" xmlns:a16="http://schemas.microsoft.com/office/drawing/2014/main" id="{E9BD7627-FD81-A84D-923B-C2E6800CDE61}"/>
              </a:ext>
            </a:extLst>
          </p:cNvPr>
          <p:cNvPicPr>
            <a:picLocks noChangeAspect="1"/>
          </p:cNvPicPr>
          <p:nvPr/>
        </p:nvPicPr>
        <p:blipFill>
          <a:blip r:embed="rId3"/>
          <a:stretch>
            <a:fillRect/>
          </a:stretch>
        </p:blipFill>
        <p:spPr>
          <a:xfrm>
            <a:off x="622598" y="1278556"/>
            <a:ext cx="4248472" cy="2655295"/>
          </a:xfrm>
          <a:prstGeom prst="rect">
            <a:avLst/>
          </a:prstGeom>
        </p:spPr>
      </p:pic>
      <p:sp>
        <p:nvSpPr>
          <p:cNvPr id="8" name="矩形 7">
            <a:extLst>
              <a:ext uri="{FF2B5EF4-FFF2-40B4-BE49-F238E27FC236}">
                <a16:creationId xmlns="" xmlns:a16="http://schemas.microsoft.com/office/drawing/2014/main" id="{030C8B29-6951-4C44-91B9-5E2D48C2BD63}"/>
              </a:ext>
            </a:extLst>
          </p:cNvPr>
          <p:cNvSpPr/>
          <p:nvPr/>
        </p:nvSpPr>
        <p:spPr>
          <a:xfrm>
            <a:off x="357796" y="4136514"/>
            <a:ext cx="7177570" cy="2677656"/>
          </a:xfrm>
          <a:prstGeom prst="rect">
            <a:avLst/>
          </a:prstGeom>
        </p:spPr>
        <p:txBody>
          <a:bodyPr wrap="square">
            <a:spAutoFit/>
          </a:bodyPr>
          <a:lstStyle/>
          <a:p>
            <a:pPr fontAlgn="base"/>
            <a:r>
              <a:rPr lang="zh-Hans" alt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需要说明的是，仿制药本身并不违法。如果原版药品已经过了专利保护期，其他公司可以各显神通去研制尽量贴近原版药的仿制药。不需要前期试错的巨大投入，成本自然大幅降低，售价也更亲民</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这一切的前提都是</a:t>
            </a:r>
            <a:r>
              <a:rPr lang="zh-CN" altLang="en-US" sz="2800" dirty="0">
                <a:solidFill>
                  <a:srgbClr val="C00000"/>
                </a:solidFill>
                <a:latin typeface="Microsoft YaHei" panose="020B0503020204020204" pitchFamily="34" charset="-122"/>
                <a:ea typeface="Microsoft YaHei" panose="020B0503020204020204" pitchFamily="34" charset="-122"/>
              </a:rPr>
              <a:t>保护期已过</a:t>
            </a:r>
            <a:r>
              <a:rPr lang="zh-CN" altLang="en-US" sz="28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75270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pic>
        <p:nvPicPr>
          <p:cNvPr id="5" name="图片 4">
            <a:extLst>
              <a:ext uri="{FF2B5EF4-FFF2-40B4-BE49-F238E27FC236}">
                <a16:creationId xmlns="" xmlns:a16="http://schemas.microsoft.com/office/drawing/2014/main" id="{E8F9FB78-D8FA-EA46-B056-3038138A2E0D}"/>
              </a:ext>
            </a:extLst>
          </p:cNvPr>
          <p:cNvPicPr>
            <a:picLocks noChangeAspect="1"/>
          </p:cNvPicPr>
          <p:nvPr/>
        </p:nvPicPr>
        <p:blipFill>
          <a:blip r:embed="rId2"/>
          <a:stretch>
            <a:fillRect/>
          </a:stretch>
        </p:blipFill>
        <p:spPr>
          <a:xfrm>
            <a:off x="5725434" y="1764893"/>
            <a:ext cx="5938474" cy="4233912"/>
          </a:xfrm>
          <a:prstGeom prst="rect">
            <a:avLst/>
          </a:prstGeom>
        </p:spPr>
      </p:pic>
      <p:sp>
        <p:nvSpPr>
          <p:cNvPr id="6" name="矩形 5">
            <a:extLst>
              <a:ext uri="{FF2B5EF4-FFF2-40B4-BE49-F238E27FC236}">
                <a16:creationId xmlns="" xmlns:a16="http://schemas.microsoft.com/office/drawing/2014/main" id="{ADF59BD7-C22D-424B-99B0-A2CE4A080759}"/>
              </a:ext>
            </a:extLst>
          </p:cNvPr>
          <p:cNvSpPr/>
          <p:nvPr/>
        </p:nvSpPr>
        <p:spPr>
          <a:xfrm>
            <a:off x="478582" y="1764894"/>
            <a:ext cx="4828914" cy="4401205"/>
          </a:xfrm>
          <a:prstGeom prst="rect">
            <a:avLst/>
          </a:prstGeom>
        </p:spPr>
        <p:txBody>
          <a:bodyPr wrap="square">
            <a:spAutoFit/>
          </a:bodyPr>
          <a:lstStyle/>
          <a:p>
            <a:pPr fontAlgn="base"/>
            <a:r>
              <a:rPr lang="zh-Hans" alt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像电影里演的，正版药</a:t>
            </a:r>
            <a:r>
              <a:rPr lang="en-US" altLang="zh-CN" sz="2800" dirty="0">
                <a:latin typeface="Microsoft YaHei" panose="020B0503020204020204" pitchFamily="34" charset="-122"/>
                <a:ea typeface="Microsoft YaHei" panose="020B0503020204020204" pitchFamily="34" charset="-122"/>
              </a:rPr>
              <a:t>3.7</a:t>
            </a:r>
            <a:r>
              <a:rPr lang="zh-CN" altLang="en-US" sz="2800" dirty="0">
                <a:latin typeface="Microsoft YaHei" panose="020B0503020204020204" pitchFamily="34" charset="-122"/>
                <a:ea typeface="Microsoft YaHei" panose="020B0503020204020204" pitchFamily="34" charset="-122"/>
              </a:rPr>
              <a:t>万，印度仿制药零售</a:t>
            </a:r>
            <a:r>
              <a:rPr lang="en-US" altLang="zh-CN" sz="2800" dirty="0">
                <a:latin typeface="Microsoft YaHei" panose="020B0503020204020204" pitchFamily="34" charset="-122"/>
                <a:ea typeface="Microsoft YaHei" panose="020B0503020204020204" pitchFamily="34" charset="-122"/>
              </a:rPr>
              <a:t>2000</a:t>
            </a:r>
            <a:r>
              <a:rPr lang="zh-CN" altLang="en-US" sz="2800" dirty="0">
                <a:latin typeface="Microsoft YaHei" panose="020B0503020204020204" pitchFamily="34" charset="-122"/>
                <a:ea typeface="Microsoft YaHei" panose="020B0503020204020204" pitchFamily="34" charset="-122"/>
              </a:rPr>
              <a:t>元，批发则只需要</a:t>
            </a:r>
            <a:r>
              <a:rPr lang="en-US" altLang="zh-CN" sz="2800" dirty="0">
                <a:latin typeface="Microsoft YaHei" panose="020B0503020204020204" pitchFamily="34" charset="-122"/>
                <a:ea typeface="Microsoft YaHei" panose="020B0503020204020204" pitchFamily="34" charset="-122"/>
              </a:rPr>
              <a:t>500</a:t>
            </a:r>
            <a:r>
              <a:rPr lang="zh-CN" altLang="en-US" sz="2800" dirty="0">
                <a:latin typeface="Microsoft YaHei" panose="020B0503020204020204" pitchFamily="34" charset="-122"/>
                <a:ea typeface="Microsoft YaHei" panose="020B0503020204020204" pitchFamily="34" charset="-122"/>
              </a:rPr>
              <a:t>元。这是一道太过简单的算术题。唯一的问题是，这么做是违法的。</a:t>
            </a:r>
          </a:p>
          <a:p>
            <a:pPr fontAlgn="base"/>
            <a:r>
              <a:rPr lang="zh-Hans" alt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但是，“为了救人命而违法有什么错”？</a:t>
            </a:r>
          </a:p>
          <a:p>
            <a:pPr fontAlgn="base"/>
            <a:r>
              <a:rPr lang="zh-Hans" alt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正是在这个逻辑之下，印度政府为仿制药打开保护伞，印度成了仿制药的天堂。</a:t>
            </a:r>
            <a:endParaRPr lang="zh-CN" altLang="en-US" sz="2800"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602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5" name="矩形 4">
            <a:extLst>
              <a:ext uri="{FF2B5EF4-FFF2-40B4-BE49-F238E27FC236}">
                <a16:creationId xmlns="" xmlns:a16="http://schemas.microsoft.com/office/drawing/2014/main" id="{82937C70-52A9-0A44-ABF4-FCC7541B489C}"/>
              </a:ext>
            </a:extLst>
          </p:cNvPr>
          <p:cNvSpPr/>
          <p:nvPr/>
        </p:nvSpPr>
        <p:spPr>
          <a:xfrm>
            <a:off x="405760" y="1285225"/>
            <a:ext cx="6481535" cy="5816977"/>
          </a:xfrm>
          <a:prstGeom prst="rect">
            <a:avLst/>
          </a:prstGeom>
        </p:spPr>
        <p:txBody>
          <a:bodyPr wrap="square">
            <a:spAutoFit/>
          </a:bodyPr>
          <a:lstStyle/>
          <a:p>
            <a:r>
              <a:rPr lang="zh-CN" altLang="en-US" sz="2400" b="1" dirty="0">
                <a:solidFill>
                  <a:srgbClr val="C00000"/>
                </a:solidFill>
                <a:latin typeface="Microsoft YaHei" panose="020B0503020204020204" pitchFamily="34" charset="-122"/>
                <a:ea typeface="Microsoft YaHei" panose="020B0503020204020204" pitchFamily="34" charset="-122"/>
              </a:rPr>
              <a:t>为什么印度可以仿制专利神药格列卫？</a:t>
            </a:r>
            <a:endParaRPr lang="zh-CN" altLang="en-US" sz="2400" dirty="0">
              <a:solidFill>
                <a:srgbClr val="C00000"/>
              </a:solidFill>
              <a:latin typeface="Microsoft YaHei" panose="020B0503020204020204" pitchFamily="34" charset="-122"/>
              <a:ea typeface="Microsoft YaHei" panose="020B0503020204020204" pitchFamily="34" charset="-122"/>
            </a:endParaRPr>
          </a:p>
          <a:p>
            <a:r>
              <a:rPr lang="zh-Hans" altLang="en-US" sz="2000" dirty="0">
                <a:solidFill>
                  <a:srgbClr val="191919"/>
                </a:solidFill>
                <a:latin typeface="Microsoft YaHei" panose="020B0503020204020204" pitchFamily="34" charset="-122"/>
                <a:ea typeface="Microsoft YaHei" panose="020B0503020204020204" pitchFamily="34" charset="-122"/>
              </a:rPr>
              <a:t>    </a:t>
            </a:r>
            <a:endParaRPr lang="en-US" altLang="zh-Hans" sz="2000" dirty="0">
              <a:solidFill>
                <a:srgbClr val="191919"/>
              </a:solidFill>
              <a:latin typeface="Microsoft YaHei" panose="020B0503020204020204" pitchFamily="34" charset="-122"/>
              <a:ea typeface="Microsoft YaHei" panose="020B0503020204020204" pitchFamily="34" charset="-122"/>
            </a:endParaRPr>
          </a:p>
          <a:p>
            <a:r>
              <a:rPr lang="zh-Hans" altLang="en-US" sz="2000" dirty="0">
                <a:solidFill>
                  <a:srgbClr val="191919"/>
                </a:solidFill>
                <a:latin typeface="Microsoft YaHei" panose="020B0503020204020204" pitchFamily="34" charset="-122"/>
                <a:ea typeface="Microsoft YaHei" panose="020B0503020204020204" pitchFamily="34" charset="-122"/>
              </a:rPr>
              <a:t>    </a:t>
            </a:r>
            <a:r>
              <a:rPr lang="zh-CN" altLang="en-US" sz="2200" dirty="0">
                <a:solidFill>
                  <a:srgbClr val="191919"/>
                </a:solidFill>
                <a:latin typeface="Microsoft YaHei" panose="020B0503020204020204" pitchFamily="34" charset="-122"/>
                <a:ea typeface="Microsoft YaHei" panose="020B0503020204020204" pitchFamily="34" charset="-122"/>
              </a:rPr>
              <a:t>印度</a:t>
            </a:r>
            <a:r>
              <a:rPr lang="en-US" altLang="zh-CN" sz="2200" dirty="0">
                <a:solidFill>
                  <a:srgbClr val="191919"/>
                </a:solidFill>
                <a:latin typeface="Microsoft YaHei" panose="020B0503020204020204" pitchFamily="34" charset="-122"/>
                <a:ea typeface="Microsoft YaHei" panose="020B0503020204020204" pitchFamily="34" charset="-122"/>
              </a:rPr>
              <a:t>1995</a:t>
            </a:r>
            <a:r>
              <a:rPr lang="zh-CN" altLang="en-US" sz="2200" dirty="0">
                <a:solidFill>
                  <a:srgbClr val="191919"/>
                </a:solidFill>
                <a:latin typeface="Microsoft YaHei" panose="020B0503020204020204" pitchFamily="34" charset="-122"/>
                <a:ea typeface="Microsoft YaHei" panose="020B0503020204020204" pitchFamily="34" charset="-122"/>
              </a:rPr>
              <a:t>年申请加入</a:t>
            </a:r>
            <a:r>
              <a:rPr lang="en-US" altLang="zh-CN" sz="2200" dirty="0">
                <a:solidFill>
                  <a:srgbClr val="191919"/>
                </a:solidFill>
                <a:latin typeface="Microsoft YaHei" panose="020B0503020204020204" pitchFamily="34" charset="-122"/>
                <a:ea typeface="Microsoft YaHei" panose="020B0503020204020204" pitchFamily="34" charset="-122"/>
              </a:rPr>
              <a:t>WTO</a:t>
            </a:r>
            <a:r>
              <a:rPr lang="zh-CN" altLang="en-US" sz="2200" dirty="0">
                <a:solidFill>
                  <a:srgbClr val="191919"/>
                </a:solidFill>
                <a:latin typeface="Microsoft YaHei" panose="020B0503020204020204" pitchFamily="34" charset="-122"/>
                <a:ea typeface="Microsoft YaHei" panose="020B0503020204020204" pitchFamily="34" charset="-122"/>
              </a:rPr>
              <a:t>之后，设立了</a:t>
            </a:r>
            <a:r>
              <a:rPr lang="en-US" altLang="zh-CN" sz="2200" dirty="0">
                <a:solidFill>
                  <a:srgbClr val="191919"/>
                </a:solidFill>
                <a:latin typeface="Microsoft YaHei" panose="020B0503020204020204" pitchFamily="34" charset="-122"/>
                <a:ea typeface="Microsoft YaHei" panose="020B0503020204020204" pitchFamily="34" charset="-122"/>
              </a:rPr>
              <a:t>10</a:t>
            </a:r>
            <a:r>
              <a:rPr lang="zh-CN" altLang="en-US" sz="2200" dirty="0">
                <a:solidFill>
                  <a:srgbClr val="191919"/>
                </a:solidFill>
                <a:latin typeface="Microsoft YaHei" panose="020B0503020204020204" pitchFamily="34" charset="-122"/>
                <a:ea typeface="Microsoft YaHei" panose="020B0503020204020204" pitchFamily="34" charset="-122"/>
              </a:rPr>
              <a:t>年过渡期。在此这</a:t>
            </a:r>
            <a:r>
              <a:rPr lang="en-US" altLang="zh-CN" sz="2200" dirty="0">
                <a:solidFill>
                  <a:srgbClr val="191919"/>
                </a:solidFill>
                <a:latin typeface="Microsoft YaHei" panose="020B0503020204020204" pitchFamily="34" charset="-122"/>
                <a:ea typeface="Microsoft YaHei" panose="020B0503020204020204" pitchFamily="34" charset="-122"/>
              </a:rPr>
              <a:t>10</a:t>
            </a:r>
            <a:r>
              <a:rPr lang="zh-CN" altLang="en-US" sz="2200" dirty="0">
                <a:solidFill>
                  <a:srgbClr val="191919"/>
                </a:solidFill>
                <a:latin typeface="Microsoft YaHei" panose="020B0503020204020204" pitchFamily="34" charset="-122"/>
                <a:ea typeface="Microsoft YaHei" panose="020B0503020204020204" pitchFamily="34" charset="-122"/>
              </a:rPr>
              <a:t>年中，仍然沿用其</a:t>
            </a:r>
            <a:r>
              <a:rPr lang="en-US" altLang="zh-CN" sz="2200" dirty="0">
                <a:solidFill>
                  <a:srgbClr val="191919"/>
                </a:solidFill>
                <a:latin typeface="Microsoft YaHei" panose="020B0503020204020204" pitchFamily="34" charset="-122"/>
                <a:ea typeface="Microsoft YaHei" panose="020B0503020204020204" pitchFamily="34" charset="-122"/>
              </a:rPr>
              <a:t>1970</a:t>
            </a:r>
            <a:r>
              <a:rPr lang="zh-CN" altLang="en-US" sz="2200" dirty="0">
                <a:solidFill>
                  <a:srgbClr val="191919"/>
                </a:solidFill>
                <a:latin typeface="Microsoft YaHei" panose="020B0503020204020204" pitchFamily="34" charset="-122"/>
                <a:ea typeface="Microsoft YaHei" panose="020B0503020204020204" pitchFamily="34" charset="-122"/>
              </a:rPr>
              <a:t>年的专利法，即印度政府仍然可以</a:t>
            </a:r>
            <a:r>
              <a:rPr lang="zh-CN" altLang="en-US" sz="2200" dirty="0">
                <a:solidFill>
                  <a:srgbClr val="C00000"/>
                </a:solidFill>
                <a:latin typeface="Microsoft YaHei" panose="020B0503020204020204" pitchFamily="34" charset="-122"/>
                <a:ea typeface="Microsoft YaHei" panose="020B0503020204020204" pitchFamily="34" charset="-122"/>
              </a:rPr>
              <a:t>拒绝药物产品的专利</a:t>
            </a:r>
            <a:r>
              <a:rPr lang="zh-CN" altLang="en-US" sz="2200" dirty="0">
                <a:solidFill>
                  <a:srgbClr val="191919"/>
                </a:solidFill>
                <a:latin typeface="Microsoft YaHei" panose="020B0503020204020204" pitchFamily="34" charset="-122"/>
                <a:ea typeface="Microsoft YaHei" panose="020B0503020204020204" pitchFamily="34" charset="-122"/>
              </a:rPr>
              <a:t>。所以</a:t>
            </a:r>
            <a:r>
              <a:rPr lang="en-US" altLang="zh-CN" sz="2200" dirty="0">
                <a:solidFill>
                  <a:srgbClr val="191919"/>
                </a:solidFill>
                <a:latin typeface="Microsoft YaHei" panose="020B0503020204020204" pitchFamily="34" charset="-122"/>
                <a:ea typeface="Microsoft YaHei" panose="020B0503020204020204" pitchFamily="34" charset="-122"/>
              </a:rPr>
              <a:t>1995</a:t>
            </a:r>
            <a:r>
              <a:rPr lang="zh-CN" altLang="en-US" sz="2200" dirty="0">
                <a:solidFill>
                  <a:srgbClr val="191919"/>
                </a:solidFill>
                <a:latin typeface="Microsoft YaHei" panose="020B0503020204020204" pitchFamily="34" charset="-122"/>
                <a:ea typeface="Microsoft YaHei" panose="020B0503020204020204" pitchFamily="34" charset="-122"/>
              </a:rPr>
              <a:t>年之前的抢仿药仍将游离于专利法之外。这是大环境。</a:t>
            </a:r>
          </a:p>
          <a:p>
            <a:r>
              <a:rPr lang="zh-Hans" altLang="en-US" sz="2200" dirty="0">
                <a:solidFill>
                  <a:srgbClr val="191919"/>
                </a:solidFill>
                <a:latin typeface="Microsoft YaHei" panose="020B0503020204020204" pitchFamily="34" charset="-122"/>
                <a:ea typeface="Microsoft YaHei" panose="020B0503020204020204" pitchFamily="34" charset="-122"/>
              </a:rPr>
              <a:t>    </a:t>
            </a:r>
            <a:r>
              <a:rPr lang="zh-CN" altLang="en-US" sz="2200" dirty="0">
                <a:solidFill>
                  <a:srgbClr val="191919"/>
                </a:solidFill>
                <a:latin typeface="Microsoft YaHei" panose="020B0503020204020204" pitchFamily="34" charset="-122"/>
                <a:ea typeface="Microsoft YaHei" panose="020B0503020204020204" pitchFamily="34" charset="-122"/>
              </a:rPr>
              <a:t>而从格列卫在美国</a:t>
            </a:r>
            <a:r>
              <a:rPr lang="en-US" altLang="zh-CN" sz="2200" dirty="0">
                <a:solidFill>
                  <a:srgbClr val="191919"/>
                </a:solidFill>
                <a:latin typeface="Microsoft YaHei" panose="020B0503020204020204" pitchFamily="34" charset="-122"/>
                <a:ea typeface="Microsoft YaHei" panose="020B0503020204020204" pitchFamily="34" charset="-122"/>
              </a:rPr>
              <a:t>FDA</a:t>
            </a:r>
            <a:r>
              <a:rPr lang="zh-CN" altLang="en-US" sz="2200" dirty="0">
                <a:solidFill>
                  <a:srgbClr val="191919"/>
                </a:solidFill>
                <a:latin typeface="Microsoft YaHei" panose="020B0503020204020204" pitchFamily="34" charset="-122"/>
                <a:ea typeface="Microsoft YaHei" panose="020B0503020204020204" pitchFamily="34" charset="-122"/>
              </a:rPr>
              <a:t>（药品食品监督局）橙皮书登记的专利来看，一共涉及四件专利，最早的化合物专利</a:t>
            </a:r>
            <a:r>
              <a:rPr lang="en-US" altLang="zh-CN" sz="2200" dirty="0">
                <a:solidFill>
                  <a:srgbClr val="191919"/>
                </a:solidFill>
                <a:latin typeface="Microsoft YaHei" panose="020B0503020204020204" pitchFamily="34" charset="-122"/>
                <a:ea typeface="Microsoft YaHei" panose="020B0503020204020204" pitchFamily="34" charset="-122"/>
              </a:rPr>
              <a:t>US5521184A</a:t>
            </a:r>
            <a:r>
              <a:rPr lang="zh-CN" altLang="en-US" sz="2200" dirty="0">
                <a:solidFill>
                  <a:srgbClr val="191919"/>
                </a:solidFill>
                <a:latin typeface="Microsoft YaHei" panose="020B0503020204020204" pitchFamily="34" charset="-122"/>
                <a:ea typeface="Microsoft YaHei" panose="020B0503020204020204" pitchFamily="34" charset="-122"/>
              </a:rPr>
              <a:t>申请于</a:t>
            </a:r>
            <a:r>
              <a:rPr lang="en-US" altLang="zh-CN" sz="2200" dirty="0">
                <a:solidFill>
                  <a:srgbClr val="191919"/>
                </a:solidFill>
                <a:latin typeface="Microsoft YaHei" panose="020B0503020204020204" pitchFamily="34" charset="-122"/>
                <a:ea typeface="Microsoft YaHei" panose="020B0503020204020204" pitchFamily="34" charset="-122"/>
              </a:rPr>
              <a:t>1994</a:t>
            </a:r>
            <a:r>
              <a:rPr lang="zh-CN" altLang="en-US" sz="2200" dirty="0">
                <a:solidFill>
                  <a:srgbClr val="191919"/>
                </a:solidFill>
                <a:latin typeface="Microsoft YaHei" panose="020B0503020204020204" pitchFamily="34" charset="-122"/>
                <a:ea typeface="Microsoft YaHei" panose="020B0503020204020204" pitchFamily="34" charset="-122"/>
              </a:rPr>
              <a:t>年，早于</a:t>
            </a:r>
            <a:r>
              <a:rPr lang="en-US" altLang="zh-CN" sz="2200" dirty="0">
                <a:solidFill>
                  <a:srgbClr val="191919"/>
                </a:solidFill>
                <a:latin typeface="Microsoft YaHei" panose="020B0503020204020204" pitchFamily="34" charset="-122"/>
                <a:ea typeface="Microsoft YaHei" panose="020B0503020204020204" pitchFamily="34" charset="-122"/>
              </a:rPr>
              <a:t>1995</a:t>
            </a:r>
            <a:r>
              <a:rPr lang="zh-CN" altLang="en-US" sz="2200" dirty="0">
                <a:solidFill>
                  <a:srgbClr val="191919"/>
                </a:solidFill>
                <a:latin typeface="Microsoft YaHei" panose="020B0503020204020204" pitchFamily="34" charset="-122"/>
                <a:ea typeface="Microsoft YaHei" panose="020B0503020204020204" pitchFamily="34" charset="-122"/>
              </a:rPr>
              <a:t>年。它以及后面的</a:t>
            </a:r>
            <a:r>
              <a:rPr lang="en-US" altLang="zh-CN" sz="2200" dirty="0">
                <a:solidFill>
                  <a:srgbClr val="191919"/>
                </a:solidFill>
                <a:latin typeface="Microsoft YaHei" panose="020B0503020204020204" pitchFamily="34" charset="-122"/>
                <a:ea typeface="Microsoft YaHei" panose="020B0503020204020204" pitchFamily="34" charset="-122"/>
              </a:rPr>
              <a:t>US6958335B2</a:t>
            </a:r>
            <a:r>
              <a:rPr lang="zh-CN" altLang="en-US" sz="2200" dirty="0">
                <a:solidFill>
                  <a:srgbClr val="191919"/>
                </a:solidFill>
                <a:latin typeface="Microsoft YaHei" panose="020B0503020204020204" pitchFamily="34" charset="-122"/>
                <a:ea typeface="Microsoft YaHei" panose="020B0503020204020204" pitchFamily="34" charset="-122"/>
              </a:rPr>
              <a:t>、</a:t>
            </a:r>
            <a:r>
              <a:rPr lang="en-US" altLang="zh-CN" sz="2200" dirty="0">
                <a:solidFill>
                  <a:srgbClr val="191919"/>
                </a:solidFill>
                <a:latin typeface="Microsoft YaHei" panose="020B0503020204020204" pitchFamily="34" charset="-122"/>
                <a:ea typeface="Microsoft YaHei" panose="020B0503020204020204" pitchFamily="34" charset="-122"/>
              </a:rPr>
              <a:t>US6894051B1</a:t>
            </a:r>
            <a:r>
              <a:rPr lang="zh-CN" altLang="en-US" sz="2200" dirty="0">
                <a:solidFill>
                  <a:srgbClr val="191919"/>
                </a:solidFill>
                <a:latin typeface="Microsoft YaHei" panose="020B0503020204020204" pitchFamily="34" charset="-122"/>
                <a:ea typeface="Microsoft YaHei" panose="020B0503020204020204" pitchFamily="34" charset="-122"/>
              </a:rPr>
              <a:t>、</a:t>
            </a:r>
            <a:r>
              <a:rPr lang="en-US" altLang="zh-CN" sz="2200" dirty="0">
                <a:solidFill>
                  <a:srgbClr val="191919"/>
                </a:solidFill>
                <a:latin typeface="Microsoft YaHei" panose="020B0503020204020204" pitchFamily="34" charset="-122"/>
                <a:ea typeface="Microsoft YaHei" panose="020B0503020204020204" pitchFamily="34" charset="-122"/>
              </a:rPr>
              <a:t>USRE043932E</a:t>
            </a:r>
            <a:r>
              <a:rPr lang="zh-CN" altLang="en-US" sz="2200" dirty="0">
                <a:solidFill>
                  <a:srgbClr val="191919"/>
                </a:solidFill>
                <a:latin typeface="Microsoft YaHei" panose="020B0503020204020204" pitchFamily="34" charset="-122"/>
                <a:ea typeface="Microsoft YaHei" panose="020B0503020204020204" pitchFamily="34" charset="-122"/>
              </a:rPr>
              <a:t>也都</a:t>
            </a:r>
            <a:r>
              <a:rPr lang="zh-CN" altLang="en-US" sz="2200" dirty="0">
                <a:solidFill>
                  <a:srgbClr val="C00000"/>
                </a:solidFill>
                <a:latin typeface="Microsoft YaHei" panose="020B0503020204020204" pitchFamily="34" charset="-122"/>
                <a:ea typeface="Microsoft YaHei" panose="020B0503020204020204" pitchFamily="34" charset="-122"/>
              </a:rPr>
              <a:t>没有对应的印度专利保护</a:t>
            </a:r>
            <a:r>
              <a:rPr lang="zh-CN" altLang="en-US" sz="2200" dirty="0">
                <a:solidFill>
                  <a:srgbClr val="191919"/>
                </a:solidFill>
                <a:latin typeface="Microsoft YaHei" panose="020B0503020204020204" pitchFamily="34" charset="-122"/>
                <a:ea typeface="Microsoft YaHei" panose="020B0503020204020204" pitchFamily="34" charset="-122"/>
              </a:rPr>
              <a:t>。</a:t>
            </a:r>
          </a:p>
          <a:p>
            <a:r>
              <a:rPr lang="zh-Hans" altLang="en-US" sz="2200" dirty="0">
                <a:solidFill>
                  <a:srgbClr val="191919"/>
                </a:solidFill>
                <a:latin typeface="Microsoft YaHei" panose="020B0503020204020204" pitchFamily="34" charset="-122"/>
                <a:ea typeface="Microsoft YaHei" panose="020B0503020204020204" pitchFamily="34" charset="-122"/>
              </a:rPr>
              <a:t>     </a:t>
            </a:r>
            <a:r>
              <a:rPr lang="zh-CN" altLang="en-US" sz="2200" dirty="0">
                <a:solidFill>
                  <a:srgbClr val="191919"/>
                </a:solidFill>
                <a:latin typeface="Microsoft YaHei" panose="020B0503020204020204" pitchFamily="34" charset="-122"/>
                <a:ea typeface="Microsoft YaHei" panose="020B0503020204020204" pitchFamily="34" charset="-122"/>
              </a:rPr>
              <a:t>所以，只要印度的药品监管部门批准，印度药企就可以仿制格列卫，至于临床实验什么的，</a:t>
            </a:r>
            <a:r>
              <a:rPr lang="zh-Hans" altLang="en-US" sz="2200" dirty="0">
                <a:solidFill>
                  <a:srgbClr val="191919"/>
                </a:solidFill>
                <a:latin typeface="Microsoft YaHei" panose="020B0503020204020204" pitchFamily="34" charset="-122"/>
                <a:ea typeface="Microsoft YaHei" panose="020B0503020204020204" pitchFamily="34" charset="-122"/>
              </a:rPr>
              <a:t>只是说说而已。</a:t>
            </a:r>
            <a:r>
              <a:rPr lang="zh-CN" altLang="en-US" sz="2200" dirty="0">
                <a:solidFill>
                  <a:srgbClr val="191919"/>
                </a:solidFill>
                <a:latin typeface="Microsoft YaHei" panose="020B0503020204020204" pitchFamily="34" charset="-122"/>
                <a:ea typeface="Microsoft YaHei" panose="020B0503020204020204" pitchFamily="34" charset="-122"/>
              </a:rPr>
              <a:t>好在“印度格列卫”</a:t>
            </a:r>
            <a:r>
              <a:rPr lang="en-US" altLang="zh-CN" sz="2200" dirty="0" err="1">
                <a:solidFill>
                  <a:srgbClr val="191919"/>
                </a:solidFill>
                <a:latin typeface="Microsoft YaHei" panose="020B0503020204020204" pitchFamily="34" charset="-122"/>
                <a:ea typeface="Microsoft YaHei" panose="020B0503020204020204" pitchFamily="34" charset="-122"/>
              </a:rPr>
              <a:t>Veenat</a:t>
            </a:r>
            <a:r>
              <a:rPr lang="zh-CN" altLang="en-US" sz="2200" dirty="0">
                <a:solidFill>
                  <a:srgbClr val="191919"/>
                </a:solidFill>
                <a:latin typeface="Microsoft YaHei" panose="020B0503020204020204" pitchFamily="34" charset="-122"/>
                <a:ea typeface="Microsoft YaHei" panose="020B0503020204020204" pitchFamily="34" charset="-122"/>
              </a:rPr>
              <a:t>的口碑还比较好。</a:t>
            </a:r>
          </a:p>
          <a:p>
            <a:endParaRPr lang="zh-CN" altLang="en-US" sz="2000" b="0" i="0" dirty="0">
              <a:solidFill>
                <a:srgbClr val="191919"/>
              </a:solidFill>
              <a:effectLst/>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 xmlns:a16="http://schemas.microsoft.com/office/drawing/2014/main" id="{69EAFBF5-0DDB-464F-95D7-BC3A02D83B0D}"/>
              </a:ext>
            </a:extLst>
          </p:cNvPr>
          <p:cNvPicPr>
            <a:picLocks noChangeAspect="1"/>
          </p:cNvPicPr>
          <p:nvPr/>
        </p:nvPicPr>
        <p:blipFill>
          <a:blip r:embed="rId2"/>
          <a:stretch>
            <a:fillRect/>
          </a:stretch>
        </p:blipFill>
        <p:spPr>
          <a:xfrm>
            <a:off x="7175328" y="2133650"/>
            <a:ext cx="4713251" cy="3240360"/>
          </a:xfrm>
          <a:prstGeom prst="rect">
            <a:avLst/>
          </a:prstGeom>
        </p:spPr>
      </p:pic>
    </p:spTree>
    <p:extLst>
      <p:ext uri="{BB962C8B-B14F-4D97-AF65-F5344CB8AC3E}">
        <p14:creationId xmlns:p14="http://schemas.microsoft.com/office/powerpoint/2010/main" val="108855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5" name="矩形 4">
            <a:extLst>
              <a:ext uri="{FF2B5EF4-FFF2-40B4-BE49-F238E27FC236}">
                <a16:creationId xmlns="" xmlns:a16="http://schemas.microsoft.com/office/drawing/2014/main" id="{EB4AAD88-4951-E94D-8937-FCA579F6BA34}"/>
              </a:ext>
            </a:extLst>
          </p:cNvPr>
          <p:cNvSpPr/>
          <p:nvPr/>
        </p:nvSpPr>
        <p:spPr>
          <a:xfrm>
            <a:off x="311172" y="1291220"/>
            <a:ext cx="9354314" cy="2492990"/>
          </a:xfrm>
          <a:prstGeom prst="rect">
            <a:avLst/>
          </a:prstGeom>
        </p:spPr>
        <p:txBody>
          <a:bodyPr wrap="square">
            <a:spAutoFit/>
          </a:bodyPr>
          <a:lstStyle/>
          <a:p>
            <a:r>
              <a:rPr lang="zh-CN" altLang="en-US" sz="2400" b="1" dirty="0">
                <a:solidFill>
                  <a:srgbClr val="C00000"/>
                </a:solidFill>
                <a:latin typeface="Microsoft YaHei" panose="020B0503020204020204" pitchFamily="34" charset="-122"/>
                <a:ea typeface="Microsoft YaHei" panose="020B0503020204020204" pitchFamily="34" charset="-122"/>
              </a:rPr>
              <a:t>为什么中国不可以仿制神药格列卫？</a:t>
            </a:r>
          </a:p>
          <a:p>
            <a:r>
              <a:rPr lang="zh-Hans" altLang="en-US" sz="2200" dirty="0">
                <a:solidFill>
                  <a:srgbClr val="191919"/>
                </a:solidFill>
                <a:latin typeface="Microsoft YaHei" panose="020B0503020204020204" pitchFamily="34" charset="-122"/>
                <a:ea typeface="Microsoft YaHei" panose="020B0503020204020204" pitchFamily="34" charset="-122"/>
              </a:rPr>
              <a:t>   </a:t>
            </a:r>
            <a:endParaRPr lang="en-US" altLang="zh-Hans" sz="2200" dirty="0">
              <a:solidFill>
                <a:srgbClr val="191919"/>
              </a:solidFill>
              <a:latin typeface="Microsoft YaHei" panose="020B0503020204020204" pitchFamily="34" charset="-122"/>
              <a:ea typeface="Microsoft YaHei" panose="020B0503020204020204" pitchFamily="34" charset="-122"/>
            </a:endParaRPr>
          </a:p>
          <a:p>
            <a:r>
              <a:rPr lang="zh-Hans" altLang="en-US" sz="2200" dirty="0">
                <a:solidFill>
                  <a:srgbClr val="191919"/>
                </a:solidFill>
                <a:latin typeface="Microsoft YaHei" panose="020B0503020204020204" pitchFamily="34" charset="-122"/>
                <a:ea typeface="Microsoft YaHei" panose="020B0503020204020204" pitchFamily="34" charset="-122"/>
              </a:rPr>
              <a:t>   </a:t>
            </a:r>
            <a:r>
              <a:rPr lang="zh-CN" altLang="en-US" sz="2200" dirty="0">
                <a:solidFill>
                  <a:srgbClr val="191919"/>
                </a:solidFill>
                <a:latin typeface="Microsoft YaHei" panose="020B0503020204020204" pitchFamily="34" charset="-122"/>
                <a:ea typeface="Microsoft YaHei" panose="020B0503020204020204" pitchFamily="34" charset="-122"/>
              </a:rPr>
              <a:t>为什么不可以在中国仿制格列卫。那这个问题一定不能用专利来回答，而是应该用</a:t>
            </a:r>
            <a:r>
              <a:rPr lang="zh-CN" altLang="en-US" sz="2200" dirty="0">
                <a:solidFill>
                  <a:srgbClr val="C00000"/>
                </a:solidFill>
                <a:latin typeface="Microsoft YaHei" panose="020B0503020204020204" pitchFamily="34" charset="-122"/>
                <a:ea typeface="Microsoft YaHei" panose="020B0503020204020204" pitchFamily="34" charset="-122"/>
              </a:rPr>
              <a:t>药监局</a:t>
            </a:r>
            <a:r>
              <a:rPr lang="zh-CN" altLang="en-US" sz="2200" dirty="0">
                <a:solidFill>
                  <a:srgbClr val="191919"/>
                </a:solidFill>
                <a:latin typeface="Microsoft YaHei" panose="020B0503020204020204" pitchFamily="34" charset="-122"/>
                <a:ea typeface="Microsoft YaHei" panose="020B0503020204020204" pitchFamily="34" charset="-122"/>
              </a:rPr>
              <a:t>的视角来回答。</a:t>
            </a:r>
            <a:endParaRPr lang="en-US" altLang="zh-CN" sz="2200" dirty="0">
              <a:solidFill>
                <a:srgbClr val="191919"/>
              </a:solidFill>
              <a:latin typeface="Microsoft YaHei" panose="020B0503020204020204" pitchFamily="34" charset="-122"/>
              <a:ea typeface="Microsoft YaHei" panose="020B0503020204020204" pitchFamily="34" charset="-122"/>
            </a:endParaRPr>
          </a:p>
          <a:p>
            <a:r>
              <a:rPr lang="zh-CN" altLang="en-US" sz="2200" dirty="0">
                <a:solidFill>
                  <a:srgbClr val="191919"/>
                </a:solidFill>
                <a:latin typeface="Microsoft YaHei" panose="020B0503020204020204" pitchFamily="34" charset="-122"/>
                <a:ea typeface="Microsoft YaHei" panose="020B0503020204020204" pitchFamily="34" charset="-122"/>
              </a:rPr>
              <a:t>    因为，能不能仿制一种原研药，一定是要获得药监局批准的，而且怎么申请，怎么批准，批准几个都是有规定的。</a:t>
            </a:r>
            <a:endParaRPr lang="en-US" altLang="zh-CN" sz="2200" dirty="0">
              <a:solidFill>
                <a:srgbClr val="191919"/>
              </a:solidFill>
              <a:latin typeface="Microsoft YaHei" panose="020B0503020204020204" pitchFamily="34" charset="-122"/>
              <a:ea typeface="Microsoft YaHei" panose="020B0503020204020204" pitchFamily="34" charset="-122"/>
            </a:endParaRPr>
          </a:p>
          <a:p>
            <a:r>
              <a:rPr lang="zh-Hans" altLang="en-US" sz="2200" dirty="0">
                <a:solidFill>
                  <a:srgbClr val="191919"/>
                </a:solidFill>
                <a:latin typeface="Microsoft YaHei" panose="020B0503020204020204" pitchFamily="34" charset="-122"/>
                <a:ea typeface="Microsoft YaHei" panose="020B0503020204020204" pitchFamily="34" charset="-122"/>
              </a:rPr>
              <a:t>   </a:t>
            </a:r>
            <a:endParaRPr lang="zh-CN" altLang="en-US" sz="2200" b="0" i="0" dirty="0">
              <a:solidFill>
                <a:srgbClr val="191919"/>
              </a:solidFill>
              <a:effectLst/>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 xmlns:a16="http://schemas.microsoft.com/office/drawing/2014/main" id="{D8342447-8699-514C-A4D9-863441051F08}"/>
              </a:ext>
            </a:extLst>
          </p:cNvPr>
          <p:cNvPicPr>
            <a:picLocks noChangeAspect="1"/>
          </p:cNvPicPr>
          <p:nvPr/>
        </p:nvPicPr>
        <p:blipFill>
          <a:blip r:embed="rId2"/>
          <a:stretch>
            <a:fillRect/>
          </a:stretch>
        </p:blipFill>
        <p:spPr>
          <a:xfrm>
            <a:off x="550590" y="3759093"/>
            <a:ext cx="5198306" cy="2767046"/>
          </a:xfrm>
          <a:prstGeom prst="rect">
            <a:avLst/>
          </a:prstGeom>
        </p:spPr>
      </p:pic>
      <p:sp>
        <p:nvSpPr>
          <p:cNvPr id="7" name="矩形 6">
            <a:extLst>
              <a:ext uri="{FF2B5EF4-FFF2-40B4-BE49-F238E27FC236}">
                <a16:creationId xmlns="" xmlns:a16="http://schemas.microsoft.com/office/drawing/2014/main" id="{6A4A8DAF-3873-EA4E-990E-21B399CEC2E5}"/>
              </a:ext>
            </a:extLst>
          </p:cNvPr>
          <p:cNvSpPr/>
          <p:nvPr/>
        </p:nvSpPr>
        <p:spPr>
          <a:xfrm>
            <a:off x="5988314" y="3625909"/>
            <a:ext cx="5832648" cy="2800767"/>
          </a:xfrm>
          <a:prstGeom prst="rect">
            <a:avLst/>
          </a:prstGeom>
        </p:spPr>
        <p:txBody>
          <a:bodyPr wrap="square">
            <a:spAutoFit/>
          </a:bodyPr>
          <a:lstStyle/>
          <a:p>
            <a:r>
              <a:rPr lang="zh-Hans" altLang="en-US" sz="2200" dirty="0">
                <a:solidFill>
                  <a:srgbClr val="191919"/>
                </a:solidFill>
                <a:latin typeface="Microsoft YaHei" panose="020B0503020204020204" pitchFamily="34" charset="-122"/>
                <a:ea typeface="Microsoft YaHei" panose="020B0503020204020204" pitchFamily="34" charset="-122"/>
              </a:rPr>
              <a:t>    </a:t>
            </a:r>
            <a:r>
              <a:rPr lang="zh-CN" altLang="en-US" sz="2200" dirty="0">
                <a:solidFill>
                  <a:srgbClr val="191919"/>
                </a:solidFill>
                <a:latin typeface="Microsoft YaHei" panose="020B0503020204020204" pitchFamily="34" charset="-122"/>
                <a:ea typeface="Microsoft YaHei" panose="020B0503020204020204" pitchFamily="34" charset="-122"/>
              </a:rPr>
              <a:t>可以说，仿制格列卫的工作，在专利法允许的范畴，药监局允许的范围内，是可以在中国格列卫专利有效期内进行的；</a:t>
            </a:r>
            <a:r>
              <a:rPr lang="zh-CN" altLang="en-US" sz="2200" dirty="0">
                <a:solidFill>
                  <a:srgbClr val="C00000"/>
                </a:solidFill>
                <a:latin typeface="Microsoft YaHei" panose="020B0503020204020204" pitchFamily="34" charset="-122"/>
                <a:ea typeface="Microsoft YaHei" panose="020B0503020204020204" pitchFamily="34" charset="-122"/>
              </a:rPr>
              <a:t>但是生产、上市仿制出来的格列卫，必须是在我国药监局批准之后，原研药专利失效之后才能进行的。</a:t>
            </a:r>
            <a:endParaRPr lang="en-US" altLang="zh-CN" sz="2200" dirty="0">
              <a:solidFill>
                <a:srgbClr val="C00000"/>
              </a:solidFill>
              <a:latin typeface="Microsoft YaHei" panose="020B0503020204020204" pitchFamily="34" charset="-122"/>
              <a:ea typeface="Microsoft YaHei" panose="020B0503020204020204" pitchFamily="34" charset="-122"/>
            </a:endParaRPr>
          </a:p>
          <a:p>
            <a:r>
              <a:rPr lang="zh-Hans" altLang="en-US" sz="2200" dirty="0">
                <a:solidFill>
                  <a:srgbClr val="C00000"/>
                </a:solidFill>
                <a:latin typeface="Microsoft YaHei" panose="020B0503020204020204" pitchFamily="34" charset="-122"/>
                <a:ea typeface="Microsoft YaHei" panose="020B0503020204020204" pitchFamily="34" charset="-122"/>
              </a:rPr>
              <a:t>    </a:t>
            </a:r>
            <a:r>
              <a:rPr lang="zh-CN" altLang="en-US" sz="2200" dirty="0">
                <a:latin typeface="Microsoft YaHei" panose="020B0503020204020204" pitchFamily="34" charset="-122"/>
                <a:ea typeface="Microsoft YaHei" panose="020B0503020204020204" pitchFamily="34" charset="-122"/>
              </a:rPr>
              <a:t>无论卖的是印度仿制的格列卫，还是美国原装进口的格列卫，只要没有在我国药监部门注册，</a:t>
            </a:r>
            <a:r>
              <a:rPr lang="zh-Hans" altLang="en-US" sz="2200" dirty="0">
                <a:latin typeface="Microsoft YaHei" panose="020B0503020204020204" pitchFamily="34" charset="-122"/>
                <a:ea typeface="Microsoft YaHei" panose="020B0503020204020204" pitchFamily="34" charset="-122"/>
              </a:rPr>
              <a:t>是和</a:t>
            </a:r>
            <a:r>
              <a:rPr lang="zh-CN" altLang="en-US" sz="2200" dirty="0">
                <a:latin typeface="Microsoft YaHei" panose="020B0503020204020204" pitchFamily="34" charset="-122"/>
                <a:ea typeface="Microsoft YaHei" panose="020B0503020204020204" pitchFamily="34" charset="-122"/>
              </a:rPr>
              <a:t>卖假药的性质是一样的</a:t>
            </a:r>
          </a:p>
        </p:txBody>
      </p:sp>
    </p:spTree>
    <p:extLst>
      <p:ext uri="{BB962C8B-B14F-4D97-AF65-F5344CB8AC3E}">
        <p14:creationId xmlns:p14="http://schemas.microsoft.com/office/powerpoint/2010/main" val="102963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r>
              <a:rPr kumimoji="1" lang="en-US" altLang="zh-CN" dirty="0"/>
              <a:t>-</a:t>
            </a:r>
            <a:r>
              <a:rPr kumimoji="1" lang="en-US" altLang="zh-Hans" dirty="0"/>
              <a:t>-</a:t>
            </a:r>
            <a:r>
              <a:rPr kumimoji="1" lang="zh-CN" altLang="en-US" dirty="0"/>
              <a:t>有关中国专利法</a:t>
            </a:r>
          </a:p>
        </p:txBody>
      </p:sp>
      <p:pic>
        <p:nvPicPr>
          <p:cNvPr id="5" name="Picture 3">
            <a:extLst>
              <a:ext uri="{FF2B5EF4-FFF2-40B4-BE49-F238E27FC236}">
                <a16:creationId xmlns="" xmlns:a16="http://schemas.microsoft.com/office/drawing/2014/main" id="{E888DFBA-7820-2C4F-89D2-0F11EEF3377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869" t="11542" r="10893" b="16072"/>
          <a:stretch/>
        </p:blipFill>
        <p:spPr>
          <a:xfrm>
            <a:off x="1237424" y="1328860"/>
            <a:ext cx="9458659" cy="4919982"/>
          </a:xfrm>
          <a:prstGeom prst="rect">
            <a:avLst/>
          </a:prstGeom>
          <a:ln>
            <a:solidFill>
              <a:schemeClr val="accent1"/>
            </a:solidFill>
          </a:ln>
        </p:spPr>
      </p:pic>
      <p:sp>
        <p:nvSpPr>
          <p:cNvPr id="6" name="线形标注 1 5">
            <a:extLst>
              <a:ext uri="{FF2B5EF4-FFF2-40B4-BE49-F238E27FC236}">
                <a16:creationId xmlns="" xmlns:a16="http://schemas.microsoft.com/office/drawing/2014/main" id="{22ABFD91-9DA8-C44A-9660-DD043F476462}"/>
              </a:ext>
            </a:extLst>
          </p:cNvPr>
          <p:cNvSpPr/>
          <p:nvPr/>
        </p:nvSpPr>
        <p:spPr>
          <a:xfrm>
            <a:off x="4849423" y="6283456"/>
            <a:ext cx="2234656" cy="576133"/>
          </a:xfrm>
          <a:prstGeom prst="borderCallout1">
            <a:avLst>
              <a:gd name="adj1" fmla="val 38227"/>
              <a:gd name="adj2" fmla="val -5136"/>
              <a:gd name="adj3" fmla="val -49560"/>
              <a:gd name="adj4" fmla="val -46172"/>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en-US" altLang="zh-CN" sz="1700" b="1" dirty="0">
                <a:solidFill>
                  <a:srgbClr val="FF0000"/>
                </a:solidFill>
              </a:rPr>
              <a:t>1985</a:t>
            </a:r>
            <a:r>
              <a:rPr lang="zh-CN" altLang="en-US" sz="1700" b="1" dirty="0">
                <a:solidFill>
                  <a:srgbClr val="FF0000"/>
                </a:solidFill>
              </a:rPr>
              <a:t>年</a:t>
            </a:r>
            <a:r>
              <a:rPr lang="en-US" altLang="zh-CN" sz="1700" b="1" dirty="0">
                <a:solidFill>
                  <a:srgbClr val="FF0000"/>
                </a:solidFill>
              </a:rPr>
              <a:t>4</a:t>
            </a:r>
            <a:r>
              <a:rPr lang="zh-CN" altLang="en-US" sz="1700" b="1" dirty="0">
                <a:solidFill>
                  <a:srgbClr val="FF0000"/>
                </a:solidFill>
              </a:rPr>
              <a:t>月</a:t>
            </a:r>
            <a:r>
              <a:rPr lang="en-US" altLang="zh-CN" sz="1700" b="1" dirty="0">
                <a:solidFill>
                  <a:srgbClr val="FF0000"/>
                </a:solidFill>
              </a:rPr>
              <a:t>1</a:t>
            </a:r>
            <a:r>
              <a:rPr lang="zh-CN" altLang="en-US" sz="1700" b="1" dirty="0">
                <a:solidFill>
                  <a:srgbClr val="FF0000"/>
                </a:solidFill>
              </a:rPr>
              <a:t>日实施</a:t>
            </a:r>
            <a:r>
              <a:rPr lang="zh-CN" altLang="en-US" sz="1700" b="1" dirty="0"/>
              <a:t>，后进行了三次修订</a:t>
            </a:r>
            <a:endParaRPr lang="en-US" altLang="zh-CN" sz="1700" b="1" dirty="0"/>
          </a:p>
        </p:txBody>
      </p:sp>
    </p:spTree>
    <p:extLst>
      <p:ext uri="{BB962C8B-B14F-4D97-AF65-F5344CB8AC3E}">
        <p14:creationId xmlns:p14="http://schemas.microsoft.com/office/powerpoint/2010/main" val="5587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r>
              <a:rPr kumimoji="1" lang="en-US" altLang="zh-CN" dirty="0"/>
              <a:t>-</a:t>
            </a:r>
            <a:r>
              <a:rPr kumimoji="1" lang="en-US" altLang="zh-Hans" dirty="0"/>
              <a:t>-</a:t>
            </a:r>
            <a:r>
              <a:rPr kumimoji="1" lang="zh-CN" altLang="en-US" dirty="0"/>
              <a:t>有关中国专利法</a:t>
            </a:r>
          </a:p>
        </p:txBody>
      </p:sp>
      <p:pic>
        <p:nvPicPr>
          <p:cNvPr id="7" name="Picture 3">
            <a:extLst>
              <a:ext uri="{FF2B5EF4-FFF2-40B4-BE49-F238E27FC236}">
                <a16:creationId xmlns="" xmlns:a16="http://schemas.microsoft.com/office/drawing/2014/main" id="{78BEF24B-6CF0-0947-9FAE-014A46A2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8154" t="8928" r="8035" b="19643"/>
          <a:stretch>
            <a:fillRect/>
          </a:stretch>
        </p:blipFill>
        <p:spPr>
          <a:xfrm>
            <a:off x="1213690" y="1358668"/>
            <a:ext cx="9780903" cy="4265308"/>
          </a:xfrm>
          <a:prstGeom prst="rect">
            <a:avLst/>
          </a:prstGeom>
          <a:ln>
            <a:solidFill>
              <a:schemeClr val="accent1"/>
            </a:solidFill>
          </a:ln>
        </p:spPr>
      </p:pic>
      <p:sp>
        <p:nvSpPr>
          <p:cNvPr id="8" name="线形标注 1 7">
            <a:extLst>
              <a:ext uri="{FF2B5EF4-FFF2-40B4-BE49-F238E27FC236}">
                <a16:creationId xmlns="" xmlns:a16="http://schemas.microsoft.com/office/drawing/2014/main" id="{45C3E284-2415-6F47-9C2E-4D3B9D00ABA4}"/>
              </a:ext>
            </a:extLst>
          </p:cNvPr>
          <p:cNvSpPr/>
          <p:nvPr/>
        </p:nvSpPr>
        <p:spPr>
          <a:xfrm>
            <a:off x="5159103" y="5759632"/>
            <a:ext cx="2839687" cy="982531"/>
          </a:xfrm>
          <a:prstGeom prst="borderCallout1">
            <a:avLst>
              <a:gd name="adj1" fmla="val 38227"/>
              <a:gd name="adj2" fmla="val -5136"/>
              <a:gd name="adj3" fmla="val -35328"/>
              <a:gd name="adj4" fmla="val -37856"/>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1700" b="1" dirty="0">
                <a:latin typeface="微软雅黑" pitchFamily="34" charset="-122"/>
                <a:ea typeface="微软雅黑" pitchFamily="34" charset="-122"/>
              </a:rPr>
              <a:t>第三次修订由</a:t>
            </a:r>
            <a:r>
              <a:rPr lang="en-US" altLang="zh-CN" sz="1700" b="1" dirty="0">
                <a:solidFill>
                  <a:srgbClr val="FF0000"/>
                </a:solidFill>
                <a:latin typeface="微软雅黑" pitchFamily="34" charset="-122"/>
                <a:ea typeface="微软雅黑" pitchFamily="34" charset="-122"/>
                <a:cs typeface="Times New Roman" pitchFamily="18" charset="0"/>
              </a:rPr>
              <a:t>2009</a:t>
            </a:r>
            <a:r>
              <a:rPr lang="zh-CN" altLang="en-US" sz="1700" b="1" dirty="0">
                <a:solidFill>
                  <a:srgbClr val="FF0000"/>
                </a:solidFill>
                <a:latin typeface="微软雅黑" pitchFamily="34" charset="-122"/>
                <a:ea typeface="微软雅黑" pitchFamily="34" charset="-122"/>
                <a:cs typeface="Times New Roman" pitchFamily="18" charset="0"/>
              </a:rPr>
              <a:t>年</a:t>
            </a:r>
            <a:r>
              <a:rPr lang="en-US" altLang="zh-CN" sz="1700" b="1" dirty="0">
                <a:solidFill>
                  <a:srgbClr val="FF0000"/>
                </a:solidFill>
                <a:latin typeface="微软雅黑" pitchFamily="34" charset="-122"/>
                <a:ea typeface="微软雅黑" pitchFamily="34" charset="-122"/>
                <a:cs typeface="Times New Roman" pitchFamily="18" charset="0"/>
              </a:rPr>
              <a:t>10</a:t>
            </a:r>
            <a:r>
              <a:rPr lang="zh-CN" altLang="en-US" sz="1700" b="1" dirty="0">
                <a:solidFill>
                  <a:srgbClr val="FF0000"/>
                </a:solidFill>
                <a:latin typeface="微软雅黑" pitchFamily="34" charset="-122"/>
                <a:ea typeface="微软雅黑" pitchFamily="34" charset="-122"/>
                <a:cs typeface="Times New Roman" pitchFamily="18" charset="0"/>
              </a:rPr>
              <a:t>月</a:t>
            </a:r>
            <a:r>
              <a:rPr lang="en-US" altLang="zh-CN" sz="1700" b="1" dirty="0">
                <a:solidFill>
                  <a:srgbClr val="FF0000"/>
                </a:solidFill>
                <a:latin typeface="微软雅黑" pitchFamily="34" charset="-122"/>
                <a:ea typeface="微软雅黑" pitchFamily="34" charset="-122"/>
                <a:cs typeface="Times New Roman" pitchFamily="18" charset="0"/>
              </a:rPr>
              <a:t>1</a:t>
            </a:r>
            <a:r>
              <a:rPr lang="zh-CN" altLang="en-US" sz="1700" b="1" dirty="0">
                <a:solidFill>
                  <a:srgbClr val="FF0000"/>
                </a:solidFill>
                <a:latin typeface="微软雅黑" pitchFamily="34" charset="-122"/>
                <a:ea typeface="微软雅黑" pitchFamily="34" charset="-122"/>
                <a:cs typeface="Times New Roman" pitchFamily="18" charset="0"/>
              </a:rPr>
              <a:t>日</a:t>
            </a:r>
            <a:r>
              <a:rPr lang="zh-CN" altLang="en-US" sz="1700" b="1" dirty="0">
                <a:latin typeface="微软雅黑" pitchFamily="34" charset="-122"/>
                <a:ea typeface="微软雅黑" pitchFamily="34" charset="-122"/>
              </a:rPr>
              <a:t>起正式实施（目前执行的专利法）</a:t>
            </a:r>
            <a:endParaRPr lang="en-US" altLang="zh-CN" sz="1700" b="1" dirty="0">
              <a:latin typeface="微软雅黑" pitchFamily="34" charset="-122"/>
              <a:ea typeface="微软雅黑" pitchFamily="34" charset="-122"/>
            </a:endParaRPr>
          </a:p>
        </p:txBody>
      </p:sp>
    </p:spTree>
    <p:extLst>
      <p:ext uri="{BB962C8B-B14F-4D97-AF65-F5344CB8AC3E}">
        <p14:creationId xmlns:p14="http://schemas.microsoft.com/office/powerpoint/2010/main" val="170699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5" name="TextBox 7">
            <a:extLst>
              <a:ext uri="{FF2B5EF4-FFF2-40B4-BE49-F238E27FC236}">
                <a16:creationId xmlns="" xmlns:a16="http://schemas.microsoft.com/office/drawing/2014/main" id="{C25D80BA-D5B3-B648-8B63-7EC70E8C3471}"/>
              </a:ext>
            </a:extLst>
          </p:cNvPr>
          <p:cNvSpPr txBox="1"/>
          <p:nvPr/>
        </p:nvSpPr>
        <p:spPr>
          <a:xfrm>
            <a:off x="335318" y="1141127"/>
            <a:ext cx="10943791" cy="5365927"/>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3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Arial" pitchFamily="34" charset="0"/>
              <a:buChar char="•"/>
            </a:pPr>
            <a:r>
              <a:rPr lang="zh-CN" altLang="en-US" sz="3300" b="1" dirty="0">
                <a:latin typeface="微软雅黑" pitchFamily="34" charset="-122"/>
                <a:ea typeface="微软雅黑" pitchFamily="34" charset="-122"/>
              </a:rPr>
              <a:t>重点提示：</a:t>
            </a:r>
            <a:r>
              <a:rPr lang="zh-CN" altLang="en-US" sz="3300" b="1" dirty="0">
                <a:latin typeface="微软雅黑" pitchFamily="34" charset="-122"/>
                <a:ea typeface="微软雅黑" pitchFamily="34" charset="-122"/>
                <a:cs typeface="Times New Roman" pitchFamily="18" charset="0"/>
              </a:rPr>
              <a:t>注意区分</a:t>
            </a:r>
            <a:r>
              <a:rPr lang="zh-CN" altLang="en-US" sz="3300" b="1" dirty="0">
                <a:solidFill>
                  <a:srgbClr val="FF3300"/>
                </a:solidFill>
                <a:latin typeface="微软雅黑" pitchFamily="34" charset="-122"/>
                <a:ea typeface="微软雅黑" pitchFamily="34" charset="-122"/>
                <a:cs typeface="Times New Roman" pitchFamily="18" charset="0"/>
              </a:rPr>
              <a:t>专利</a:t>
            </a:r>
            <a:r>
              <a:rPr lang="zh-CN" altLang="en-US" sz="3300" b="1" dirty="0">
                <a:latin typeface="微软雅黑" pitchFamily="34" charset="-122"/>
                <a:ea typeface="微软雅黑" pitchFamily="34" charset="-122"/>
                <a:cs typeface="Times New Roman" pitchFamily="18" charset="0"/>
              </a:rPr>
              <a:t>和</a:t>
            </a:r>
            <a:r>
              <a:rPr lang="zh-CN" altLang="en-US" sz="3300" b="1" dirty="0">
                <a:solidFill>
                  <a:srgbClr val="FF3300"/>
                </a:solidFill>
                <a:latin typeface="微软雅黑" pitchFamily="34" charset="-122"/>
                <a:ea typeface="微软雅黑" pitchFamily="34" charset="-122"/>
                <a:cs typeface="Times New Roman" pitchFamily="18" charset="0"/>
              </a:rPr>
              <a:t>专利申请</a:t>
            </a:r>
            <a:r>
              <a:rPr lang="zh-CN" altLang="en-US" sz="3300" b="1" dirty="0">
                <a:latin typeface="微软雅黑" pitchFamily="34" charset="-122"/>
                <a:ea typeface="微软雅黑" pitchFamily="34" charset="-122"/>
                <a:cs typeface="Times New Roman" pitchFamily="18" charset="0"/>
              </a:rPr>
              <a:t>的概念。</a:t>
            </a:r>
          </a:p>
          <a:p>
            <a:pPr marL="1088502" lvl="1" indent="-544251">
              <a:lnSpc>
                <a:spcPct val="120000"/>
              </a:lnSpc>
              <a:buFont typeface="Wingdings" pitchFamily="2" charset="2"/>
              <a:buChar char="p"/>
            </a:pPr>
            <a:r>
              <a:rPr lang="zh-CN" altLang="en-US" sz="3300" b="1" dirty="0">
                <a:solidFill>
                  <a:srgbClr val="FF0000"/>
                </a:solidFill>
                <a:latin typeface="微软雅黑" pitchFamily="34" charset="-122"/>
                <a:ea typeface="微软雅黑" pitchFamily="34" charset="-122"/>
              </a:rPr>
              <a:t>专利</a:t>
            </a:r>
            <a:r>
              <a:rPr lang="zh-CN" altLang="en-US" sz="3300" dirty="0">
                <a:latin typeface="微软雅黑" pitchFamily="34" charset="-122"/>
                <a:ea typeface="微软雅黑" pitchFamily="34" charset="-122"/>
              </a:rPr>
              <a:t>是指申请人提交的专利申请通过审查员审查后获得的专利，该专利具有</a:t>
            </a:r>
            <a:r>
              <a:rPr lang="zh-CN" altLang="en-US" sz="3300" dirty="0">
                <a:solidFill>
                  <a:srgbClr val="FF0000"/>
                </a:solidFill>
                <a:latin typeface="微软雅黑" pitchFamily="34" charset="-122"/>
                <a:ea typeface="微软雅黑" pitchFamily="34" charset="-122"/>
              </a:rPr>
              <a:t>公告号和专利号</a:t>
            </a:r>
            <a:r>
              <a:rPr lang="zh-CN" altLang="en-US" sz="3300" dirty="0">
                <a:latin typeface="微软雅黑" pitchFamily="34" charset="-122"/>
                <a:ea typeface="微软雅黑" pitchFamily="34" charset="-122"/>
              </a:rPr>
              <a:t>；</a:t>
            </a:r>
          </a:p>
          <a:p>
            <a:pPr marL="1088502" lvl="1" indent="-544251">
              <a:lnSpc>
                <a:spcPct val="120000"/>
              </a:lnSpc>
              <a:buFont typeface="Wingdings" pitchFamily="2" charset="2"/>
              <a:buChar char="p"/>
            </a:pPr>
            <a:r>
              <a:rPr lang="zh-CN" altLang="en-US" sz="3300" b="1" dirty="0">
                <a:solidFill>
                  <a:srgbClr val="FF0000"/>
                </a:solidFill>
                <a:latin typeface="微软雅黑" pitchFamily="34" charset="-122"/>
                <a:ea typeface="微软雅黑" pitchFamily="34" charset="-122"/>
              </a:rPr>
              <a:t>专利申请</a:t>
            </a:r>
            <a:r>
              <a:rPr lang="zh-CN" altLang="en-US" sz="3300" dirty="0">
                <a:latin typeface="微软雅黑" pitchFamily="34" charset="-122"/>
                <a:ea typeface="微软雅黑" pitchFamily="34" charset="-122"/>
              </a:rPr>
              <a:t>是指其还</a:t>
            </a:r>
            <a:r>
              <a:rPr lang="zh-CN" altLang="en-US" sz="3300" b="1" dirty="0">
                <a:solidFill>
                  <a:srgbClr val="FF0000"/>
                </a:solidFill>
                <a:latin typeface="微软雅黑" pitchFamily="34" charset="-122"/>
                <a:ea typeface="微软雅黑" pitchFamily="34" charset="-122"/>
              </a:rPr>
              <a:t>没有通过审查</a:t>
            </a:r>
            <a:r>
              <a:rPr lang="zh-CN" altLang="en-US" sz="3300" dirty="0">
                <a:latin typeface="微软雅黑" pitchFamily="34" charset="-122"/>
                <a:ea typeface="微软雅黑" pitchFamily="34" charset="-122"/>
              </a:rPr>
              <a:t>，能不能获得批准成为专利还不确定。</a:t>
            </a:r>
            <a:endParaRPr lang="en-US" altLang="zh-CN" sz="3300" dirty="0">
              <a:latin typeface="微软雅黑" pitchFamily="34" charset="-122"/>
              <a:ea typeface="微软雅黑" pitchFamily="34" charset="-122"/>
            </a:endParaRPr>
          </a:p>
          <a:p>
            <a:pPr marL="1088502" lvl="1" indent="-544251">
              <a:lnSpc>
                <a:spcPct val="120000"/>
              </a:lnSpc>
              <a:buFont typeface="Wingdings" pitchFamily="2" charset="2"/>
              <a:buChar char="p"/>
            </a:pPr>
            <a:r>
              <a:rPr lang="zh-CN" altLang="en-US" sz="3300" dirty="0">
                <a:latin typeface="微软雅黑" pitchFamily="34" charset="-122"/>
                <a:ea typeface="微软雅黑" pitchFamily="34" charset="-122"/>
              </a:rPr>
              <a:t>市面上一些产品或其包装上如果写的是申请号，则表明该件产品并非专利产品，而专利号与申请号的关系是：</a:t>
            </a:r>
            <a:r>
              <a:rPr lang="zh-CN" altLang="en-US" sz="3300" b="1" dirty="0">
                <a:solidFill>
                  <a:srgbClr val="FF0000"/>
                </a:solidFill>
                <a:latin typeface="微软雅黑" pitchFamily="34" charset="-122"/>
                <a:ea typeface="微软雅黑" pitchFamily="34" charset="-122"/>
              </a:rPr>
              <a:t>专利号</a:t>
            </a:r>
            <a:r>
              <a:rPr lang="en-US" altLang="zh-CN" sz="3300" b="1" dirty="0">
                <a:solidFill>
                  <a:srgbClr val="FF0000"/>
                </a:solidFill>
                <a:latin typeface="微软雅黑" pitchFamily="34" charset="-122"/>
                <a:ea typeface="微软雅黑" pitchFamily="34" charset="-122"/>
              </a:rPr>
              <a:t>= ZL.+</a:t>
            </a:r>
            <a:r>
              <a:rPr lang="zh-CN" altLang="en-US" sz="3300" b="1" dirty="0">
                <a:solidFill>
                  <a:srgbClr val="FF0000"/>
                </a:solidFill>
                <a:latin typeface="微软雅黑" pitchFamily="34" charset="-122"/>
                <a:ea typeface="微软雅黑" pitchFamily="34" charset="-122"/>
              </a:rPr>
              <a:t>申请号</a:t>
            </a:r>
            <a:r>
              <a:rPr lang="zh-CN" altLang="en-US" sz="3300" dirty="0">
                <a:latin typeface="微软雅黑" pitchFamily="34" charset="-122"/>
                <a:ea typeface="微软雅黑" pitchFamily="34" charset="-122"/>
              </a:rPr>
              <a:t>。</a:t>
            </a:r>
          </a:p>
        </p:txBody>
      </p:sp>
    </p:spTree>
    <p:extLst>
      <p:ext uri="{BB962C8B-B14F-4D97-AF65-F5344CB8AC3E}">
        <p14:creationId xmlns:p14="http://schemas.microsoft.com/office/powerpoint/2010/main" val="40129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a:t>
            </a:r>
            <a:r>
              <a:rPr kumimoji="1" lang="en-US" altLang="zh-Hans" dirty="0"/>
              <a:t>2</a:t>
            </a:r>
            <a:r>
              <a:rPr kumimoji="1" lang="en-US" altLang="zh-CN" dirty="0"/>
              <a:t> </a:t>
            </a:r>
            <a:r>
              <a:rPr kumimoji="1" lang="zh-CN" altLang="en-US" dirty="0"/>
              <a:t>专利</a:t>
            </a:r>
            <a:r>
              <a:rPr kumimoji="1" lang="zh-Hans" altLang="en-US" dirty="0"/>
              <a:t>的特点</a:t>
            </a:r>
            <a:endParaRPr kumimoji="1" lang="zh-CN" altLang="en-US" dirty="0"/>
          </a:p>
        </p:txBody>
      </p:sp>
      <p:sp>
        <p:nvSpPr>
          <p:cNvPr id="4" name="TextBox 5">
            <a:extLst>
              <a:ext uri="{FF2B5EF4-FFF2-40B4-BE49-F238E27FC236}">
                <a16:creationId xmlns="" xmlns:a16="http://schemas.microsoft.com/office/drawing/2014/main" id="{F34AC03A-0423-6A40-8DF8-E30D8A30EC03}"/>
              </a:ext>
            </a:extLst>
          </p:cNvPr>
          <p:cNvSpPr txBox="1"/>
          <p:nvPr/>
        </p:nvSpPr>
        <p:spPr>
          <a:xfrm>
            <a:off x="335318" y="857432"/>
            <a:ext cx="10943791" cy="5612445"/>
          </a:xfrm>
          <a:prstGeom prst="rect">
            <a:avLst/>
          </a:prstGeom>
          <a:noFill/>
        </p:spPr>
        <p:txBody>
          <a:bodyPr wrap="square" lIns="108850" tIns="54425" rIns="108850" bIns="54425" rtlCol="0">
            <a:spAutoFit/>
          </a:bodyPr>
          <a:lstStyle/>
          <a:p>
            <a:pPr>
              <a:buFont typeface="Wingdings" pitchFamily="2" charset="2"/>
              <a:buChar char="Ø"/>
            </a:pPr>
            <a:endParaRPr lang="en-US" altLang="zh-CN" sz="3300" b="1" dirty="0">
              <a:solidFill>
                <a:srgbClr val="0070C0"/>
              </a:solidFill>
              <a:latin typeface="微软雅黑" pitchFamily="34" charset="-122"/>
              <a:ea typeface="微软雅黑" pitchFamily="34" charset="-122"/>
            </a:endParaRPr>
          </a:p>
          <a:p>
            <a:pPr>
              <a:spcAft>
                <a:spcPts val="714"/>
              </a:spcAft>
              <a:buFont typeface="Wingdings" pitchFamily="2" charset="2"/>
              <a:buChar char="Ø"/>
            </a:pPr>
            <a:endParaRPr lang="en-US" altLang="zh-CN" sz="17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zh-CN" altLang="en-US" sz="4800" b="1" dirty="0">
                <a:latin typeface="微软雅黑" pitchFamily="34" charset="-122"/>
                <a:ea typeface="微软雅黑" pitchFamily="34" charset="-122"/>
              </a:rPr>
              <a:t> </a:t>
            </a:r>
            <a:r>
              <a:rPr lang="zh-CN" altLang="en-US" sz="4800" dirty="0">
                <a:latin typeface="微软雅黑" pitchFamily="34" charset="-122"/>
                <a:ea typeface="微软雅黑" pitchFamily="34" charset="-122"/>
              </a:rPr>
              <a:t>专有性</a:t>
            </a:r>
          </a:p>
          <a:p>
            <a:pPr marL="1088502" lvl="1" indent="-544251">
              <a:lnSpc>
                <a:spcPct val="120000"/>
              </a:lnSpc>
              <a:spcAft>
                <a:spcPts val="714"/>
              </a:spcAft>
              <a:buFont typeface="Wingdings" pitchFamily="2" charset="2"/>
              <a:buChar char="p"/>
            </a:pPr>
            <a:r>
              <a:rPr lang="zh-CN" altLang="en-US" sz="4800" dirty="0">
                <a:latin typeface="微软雅黑" pitchFamily="34" charset="-122"/>
                <a:ea typeface="微软雅黑" pitchFamily="34" charset="-122"/>
              </a:rPr>
              <a:t> 地域性</a:t>
            </a:r>
          </a:p>
          <a:p>
            <a:pPr marL="1088502" lvl="1" indent="-544251">
              <a:lnSpc>
                <a:spcPct val="120000"/>
              </a:lnSpc>
              <a:spcAft>
                <a:spcPts val="714"/>
              </a:spcAft>
              <a:buFont typeface="Wingdings" pitchFamily="2" charset="2"/>
              <a:buChar char="p"/>
            </a:pPr>
            <a:r>
              <a:rPr lang="zh-CN" altLang="en-US" sz="4800" dirty="0">
                <a:latin typeface="微软雅黑" pitchFamily="34" charset="-122"/>
                <a:ea typeface="微软雅黑" pitchFamily="34" charset="-122"/>
              </a:rPr>
              <a:t> 时间性</a:t>
            </a:r>
          </a:p>
          <a:p>
            <a:pPr lvl="1">
              <a:lnSpc>
                <a:spcPct val="120000"/>
              </a:lnSpc>
              <a:spcAft>
                <a:spcPts val="714"/>
              </a:spcAft>
            </a:pPr>
            <a:endParaRPr lang="zh-CN" altLang="en-US" sz="3300" b="1" dirty="0">
              <a:latin typeface="微软雅黑" pitchFamily="34" charset="-122"/>
              <a:ea typeface="微软雅黑" pitchFamily="34" charset="-122"/>
            </a:endParaRPr>
          </a:p>
          <a:p>
            <a:pPr lvl="1">
              <a:buFont typeface="Wingdings" pitchFamily="2" charset="2"/>
              <a:buChar char="Ø"/>
            </a:pPr>
            <a:endParaRPr lang="en-US" altLang="zh-CN" sz="3300" b="1" dirty="0">
              <a:solidFill>
                <a:srgbClr val="0070C0"/>
              </a:solidFill>
              <a:latin typeface="微软雅黑" pitchFamily="34" charset="-122"/>
              <a:ea typeface="微软雅黑" pitchFamily="34" charset="-122"/>
            </a:endParaRPr>
          </a:p>
          <a:p>
            <a:pPr lvl="1">
              <a:buFont typeface="Wingdings" pitchFamily="2" charset="2"/>
              <a:buChar char="Ø"/>
            </a:pPr>
            <a:endParaRPr lang="zh-CN" altLang="en-US" sz="33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098111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a:t>
            </a:r>
            <a:r>
              <a:rPr kumimoji="1" lang="en-US" altLang="zh-Hans" dirty="0"/>
              <a:t>2</a:t>
            </a:r>
            <a:r>
              <a:rPr kumimoji="1" lang="en-US" altLang="zh-CN" dirty="0"/>
              <a:t> </a:t>
            </a:r>
            <a:r>
              <a:rPr kumimoji="1" lang="zh-CN" altLang="en-US" dirty="0"/>
              <a:t>专利</a:t>
            </a:r>
            <a:r>
              <a:rPr kumimoji="1" lang="zh-Hans" altLang="en-US" dirty="0"/>
              <a:t>的特点</a:t>
            </a:r>
            <a:r>
              <a:rPr kumimoji="1" lang="en-US" altLang="zh-Hans" dirty="0"/>
              <a:t>--</a:t>
            </a:r>
            <a:r>
              <a:rPr kumimoji="1" lang="zh-Hans" altLang="en-US" dirty="0"/>
              <a:t>专有性</a:t>
            </a:r>
            <a:endParaRPr kumimoji="1" lang="zh-CN" altLang="en-US" dirty="0"/>
          </a:p>
        </p:txBody>
      </p:sp>
      <p:sp>
        <p:nvSpPr>
          <p:cNvPr id="4" name="TextBox 6">
            <a:extLst>
              <a:ext uri="{FF2B5EF4-FFF2-40B4-BE49-F238E27FC236}">
                <a16:creationId xmlns="" xmlns:a16="http://schemas.microsoft.com/office/drawing/2014/main" id="{780EC6E4-AEDD-2848-96B5-9AD60B8DE956}"/>
              </a:ext>
            </a:extLst>
          </p:cNvPr>
          <p:cNvSpPr txBox="1"/>
          <p:nvPr/>
        </p:nvSpPr>
        <p:spPr>
          <a:xfrm>
            <a:off x="334568" y="1413570"/>
            <a:ext cx="10943791" cy="4375183"/>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7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zh-CN" altLang="en-US" sz="3300" b="1" dirty="0">
                <a:latin typeface="微软雅黑" pitchFamily="34" charset="-122"/>
                <a:ea typeface="微软雅黑" pitchFamily="34" charset="-122"/>
              </a:rPr>
              <a:t>即独占性、垄断性 </a:t>
            </a:r>
          </a:p>
          <a:p>
            <a:pPr lvl="1">
              <a:lnSpc>
                <a:spcPct val="120000"/>
              </a:lnSpc>
              <a:spcAft>
                <a:spcPts val="714"/>
              </a:spcAft>
            </a:pPr>
            <a:r>
              <a:rPr lang="en-US" altLang="zh-CN" sz="3300" b="1" dirty="0">
                <a:latin typeface="微软雅黑" pitchFamily="34" charset="-122"/>
                <a:ea typeface="微软雅黑" pitchFamily="34" charset="-122"/>
              </a:rPr>
              <a:t>	   </a:t>
            </a:r>
            <a:r>
              <a:rPr lang="zh-CN" altLang="en-US" sz="3300" dirty="0">
                <a:latin typeface="微软雅黑" pitchFamily="34" charset="-122"/>
                <a:ea typeface="微软雅黑" pitchFamily="34" charset="-122"/>
              </a:rPr>
              <a:t>是专利权人对其发明创造所享有的独占性的创造、使用、销售和进口的权利。</a:t>
            </a:r>
          </a:p>
          <a:p>
            <a:pPr marL="1088502" lvl="1" indent="-544251">
              <a:lnSpc>
                <a:spcPct val="120000"/>
              </a:lnSpc>
              <a:spcAft>
                <a:spcPts val="714"/>
              </a:spcAft>
              <a:buFont typeface="Wingdings" pitchFamily="2" charset="2"/>
              <a:buChar char="p"/>
            </a:pPr>
            <a:endParaRPr lang="zh-CN" altLang="en-US" sz="3300" dirty="0">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作用：利于扩张市场份额</a:t>
            </a:r>
          </a:p>
          <a:p>
            <a:pPr lvl="1">
              <a:buFont typeface="Wingdings" pitchFamily="2" charset="2"/>
              <a:buChar char="Ø"/>
            </a:pPr>
            <a:endParaRPr lang="zh-CN" altLang="en-US" sz="33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56853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a:t>
            </a:r>
            <a:r>
              <a:rPr kumimoji="1" lang="en-US" altLang="zh-Hans" dirty="0"/>
              <a:t>2</a:t>
            </a:r>
            <a:r>
              <a:rPr kumimoji="1" lang="en-US" altLang="zh-CN" dirty="0"/>
              <a:t> </a:t>
            </a:r>
            <a:r>
              <a:rPr kumimoji="1" lang="zh-CN" altLang="en-US" dirty="0"/>
              <a:t>专利</a:t>
            </a:r>
            <a:r>
              <a:rPr kumimoji="1" lang="zh-Hans" altLang="en-US" dirty="0"/>
              <a:t>的特点</a:t>
            </a:r>
            <a:r>
              <a:rPr kumimoji="1" lang="en-US" altLang="zh-Hans" dirty="0"/>
              <a:t>--</a:t>
            </a:r>
            <a:r>
              <a:rPr kumimoji="1" lang="zh-Hans" altLang="en-US" dirty="0"/>
              <a:t>专有性</a:t>
            </a:r>
            <a:endParaRPr kumimoji="1" lang="zh-CN" altLang="en-US" dirty="0"/>
          </a:p>
        </p:txBody>
      </p:sp>
      <p:pic>
        <p:nvPicPr>
          <p:cNvPr id="5" name="Picture 2">
            <a:extLst>
              <a:ext uri="{FF2B5EF4-FFF2-40B4-BE49-F238E27FC236}">
                <a16:creationId xmlns="" xmlns:a16="http://schemas.microsoft.com/office/drawing/2014/main" id="{9730373B-E43B-464D-B433-B749952D016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91"/>
          <a:stretch/>
        </p:blipFill>
        <p:spPr bwMode="auto">
          <a:xfrm>
            <a:off x="982640" y="1213443"/>
            <a:ext cx="7992889" cy="545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 xmlns:a16="http://schemas.microsoft.com/office/drawing/2014/main" id="{D3B051EC-B734-5E44-8E00-4AC643D06F3C}"/>
              </a:ext>
            </a:extLst>
          </p:cNvPr>
          <p:cNvSpPr>
            <a:spLocks noChangeArrowheads="1"/>
          </p:cNvSpPr>
          <p:nvPr/>
        </p:nvSpPr>
        <p:spPr bwMode="auto">
          <a:xfrm>
            <a:off x="5015087" y="2565698"/>
            <a:ext cx="1224136" cy="28803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7" name="Rectangle 4">
            <a:extLst>
              <a:ext uri="{FF2B5EF4-FFF2-40B4-BE49-F238E27FC236}">
                <a16:creationId xmlns="" xmlns:a16="http://schemas.microsoft.com/office/drawing/2014/main" id="{D5F95E9E-60E1-CB42-9E83-56880B040245}"/>
              </a:ext>
            </a:extLst>
          </p:cNvPr>
          <p:cNvSpPr>
            <a:spLocks noChangeArrowheads="1"/>
          </p:cNvSpPr>
          <p:nvPr/>
        </p:nvSpPr>
        <p:spPr bwMode="auto">
          <a:xfrm>
            <a:off x="4150991" y="5806058"/>
            <a:ext cx="3024336" cy="43204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8" name="线形标注 1 7">
            <a:extLst>
              <a:ext uri="{FF2B5EF4-FFF2-40B4-BE49-F238E27FC236}">
                <a16:creationId xmlns="" xmlns:a16="http://schemas.microsoft.com/office/drawing/2014/main" id="{EB37F615-72B6-A94A-9709-8CF7CA2A7460}"/>
              </a:ext>
            </a:extLst>
          </p:cNvPr>
          <p:cNvSpPr/>
          <p:nvPr/>
        </p:nvSpPr>
        <p:spPr>
          <a:xfrm>
            <a:off x="9263558" y="2853730"/>
            <a:ext cx="2542954" cy="1512168"/>
          </a:xfrm>
          <a:prstGeom prst="borderCallout1">
            <a:avLst>
              <a:gd name="adj1" fmla="val 38227"/>
              <a:gd name="adj2" fmla="val -5136"/>
              <a:gd name="adj3" fmla="val -6865"/>
              <a:gd name="adj4" fmla="val -120797"/>
            </a:avLst>
          </a:prstGeom>
          <a:noFill/>
          <a:ln w="28575"/>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latin typeface="微软雅黑" pitchFamily="34" charset="-122"/>
                <a:ea typeface="微软雅黑" pitchFamily="34" charset="-122"/>
              </a:rPr>
              <a:t>强制许可是指政府为了公益性、非商业性目的，使用专利技术的措施</a:t>
            </a:r>
          </a:p>
        </p:txBody>
      </p:sp>
    </p:spTree>
    <p:extLst>
      <p:ext uri="{BB962C8B-B14F-4D97-AF65-F5344CB8AC3E}">
        <p14:creationId xmlns:p14="http://schemas.microsoft.com/office/powerpoint/2010/main" val="28588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b6522002fa95a8cd2d1356cc9c58710"/>
          <p:cNvPicPr>
            <a:picLocks noChangeAspect="1"/>
          </p:cNvPicPr>
          <p:nvPr/>
        </p:nvPicPr>
        <p:blipFill>
          <a:blip r:embed="rId2"/>
          <a:stretch>
            <a:fillRect/>
          </a:stretch>
        </p:blipFill>
        <p:spPr>
          <a:xfrm>
            <a:off x="-10795" y="3897948"/>
            <a:ext cx="12201208" cy="2961640"/>
          </a:xfrm>
          <a:prstGeom prst="rect">
            <a:avLst/>
          </a:prstGeom>
        </p:spPr>
      </p:pic>
      <p:sp>
        <p:nvSpPr>
          <p:cNvPr id="3" name="矩形 2"/>
          <p:cNvSpPr/>
          <p:nvPr/>
        </p:nvSpPr>
        <p:spPr>
          <a:xfrm flipV="1">
            <a:off x="7253605" y="643713"/>
            <a:ext cx="4936808" cy="195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6"/>
          <p:cNvSpPr txBox="1"/>
          <p:nvPr/>
        </p:nvSpPr>
        <p:spPr>
          <a:xfrm>
            <a:off x="4452132" y="896427"/>
            <a:ext cx="3214710" cy="461665"/>
          </a:xfrm>
          <a:prstGeom prst="rect">
            <a:avLst/>
          </a:prstGeom>
          <a:noFill/>
          <a:effectLst/>
        </p:spPr>
        <p:txBody>
          <a:bodyPr wrap="square" rtlCol="0">
            <a:spAutoFit/>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——CONTENTS——</a:t>
            </a:r>
          </a:p>
        </p:txBody>
      </p:sp>
      <p:sp>
        <p:nvSpPr>
          <p:cNvPr id="5" name="文本框 3"/>
          <p:cNvSpPr txBox="1"/>
          <p:nvPr/>
        </p:nvSpPr>
        <p:spPr>
          <a:xfrm>
            <a:off x="4880760" y="286523"/>
            <a:ext cx="2357454" cy="646331"/>
          </a:xfrm>
          <a:prstGeom prst="rect">
            <a:avLst/>
          </a:prstGeom>
          <a:noFill/>
          <a:effectLst/>
        </p:spPr>
        <p:txBody>
          <a:bodyPr wrap="square" rtlCol="0">
            <a:spAutoFit/>
          </a:bodyPr>
          <a:lstStyle/>
          <a:p>
            <a:pPr algn="ctr"/>
            <a:r>
              <a:rPr lang="zh-CN" altLang="en-US" sz="3600" b="1" spc="600" dirty="0">
                <a:solidFill>
                  <a:srgbClr val="C00000"/>
                </a:solidFill>
                <a:latin typeface="Arial Black" panose="020B0A04020102020204" pitchFamily="34" charset="0"/>
                <a:ea typeface="微软雅黑" panose="020B0503020204020204" pitchFamily="34" charset="-122"/>
              </a:rPr>
              <a:t>目 录</a:t>
            </a:r>
          </a:p>
        </p:txBody>
      </p:sp>
      <p:sp>
        <p:nvSpPr>
          <p:cNvPr id="6" name=" 219"/>
          <p:cNvSpPr/>
          <p:nvPr/>
        </p:nvSpPr>
        <p:spPr>
          <a:xfrm>
            <a:off x="2666182" y="2421682"/>
            <a:ext cx="1305251" cy="100811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dirty="0">
                <a:solidFill>
                  <a:schemeClr val="bg1"/>
                </a:solidFill>
                <a:latin typeface="微软雅黑" panose="020B0503020204020204" pitchFamily="34" charset="-122"/>
                <a:ea typeface="微软雅黑" panose="020B0503020204020204" pitchFamily="34" charset="-122"/>
              </a:rPr>
              <a:t>0</a:t>
            </a:r>
            <a:r>
              <a:rPr lang="en-US" altLang="zh-Hans"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 name=" 219"/>
          <p:cNvSpPr/>
          <p:nvPr/>
        </p:nvSpPr>
        <p:spPr>
          <a:xfrm>
            <a:off x="4506602" y="2421682"/>
            <a:ext cx="4681734" cy="100811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Hans" altLang="en-US" sz="4000" b="1" dirty="0">
                <a:solidFill>
                  <a:srgbClr val="FFFFFF"/>
                </a:solidFill>
                <a:latin typeface="Microsoft YaHei" panose="020B0503020204020204" pitchFamily="34" charset="-122"/>
                <a:ea typeface="Microsoft YaHei" panose="020B0503020204020204" pitchFamily="34" charset="-122"/>
              </a:rPr>
              <a:t>基本知识</a:t>
            </a:r>
            <a:endParaRPr lang="zh-CN" altLang="en-US" sz="4000" b="1" dirty="0">
              <a:solidFill>
                <a:srgbClr val="FFFFFF"/>
              </a:solidFill>
              <a:latin typeface="Microsoft YaHei" panose="020B0503020204020204" pitchFamily="34" charset="-122"/>
              <a:ea typeface="Microsoft YaHei" panose="020B0503020204020204" pitchFamily="34" charset="-122"/>
            </a:endParaRPr>
          </a:p>
        </p:txBody>
      </p:sp>
      <p:sp>
        <p:nvSpPr>
          <p:cNvPr id="9" name=" 219"/>
          <p:cNvSpPr/>
          <p:nvPr/>
        </p:nvSpPr>
        <p:spPr>
          <a:xfrm>
            <a:off x="2666182" y="3933850"/>
            <a:ext cx="1305251" cy="100811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200" b="1" dirty="0">
                <a:solidFill>
                  <a:schemeClr val="bg1"/>
                </a:solidFill>
                <a:latin typeface="微软雅黑" panose="020B0503020204020204" pitchFamily="34" charset="-122"/>
                <a:ea typeface="微软雅黑" panose="020B0503020204020204" pitchFamily="34" charset="-122"/>
              </a:rPr>
              <a:t>0</a:t>
            </a:r>
            <a:r>
              <a:rPr lang="en-US" altLang="zh-Hans"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1" name=" 219"/>
          <p:cNvSpPr/>
          <p:nvPr/>
        </p:nvSpPr>
        <p:spPr>
          <a:xfrm>
            <a:off x="4506602" y="3933850"/>
            <a:ext cx="4681734" cy="100811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342900" indent="-342900" algn="ctr">
              <a:spcBef>
                <a:spcPts val="0"/>
              </a:spcBef>
              <a:buClr>
                <a:srgbClr val="FF0000"/>
              </a:buClr>
            </a:pPr>
            <a:r>
              <a:rPr lang="zh-Hans" altLang="en-US" sz="4000" b="1" dirty="0">
                <a:latin typeface="微软雅黑" pitchFamily="34" charset="-122"/>
                <a:ea typeface="楷体_GB2312" pitchFamily="49" charset="-122"/>
              </a:rPr>
              <a:t>专利检索</a:t>
            </a:r>
            <a:endParaRPr lang="en-US" altLang="zh-CN" sz="4000" b="1" dirty="0">
              <a:latin typeface="微软雅黑" pitchFamily="34" charset="-122"/>
              <a:ea typeface="微软雅黑" pitchFamily="34" charset="-122"/>
            </a:endParaRPr>
          </a:p>
        </p:txBody>
      </p:sp>
      <p:sp>
        <p:nvSpPr>
          <p:cNvPr id="12" name="矩形 11"/>
          <p:cNvSpPr/>
          <p:nvPr/>
        </p:nvSpPr>
        <p:spPr>
          <a:xfrm flipV="1">
            <a:off x="-10160" y="655320"/>
            <a:ext cx="4869180" cy="1841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1093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a:t>
            </a:r>
            <a:r>
              <a:rPr kumimoji="1" lang="en-US" altLang="zh-Hans" dirty="0"/>
              <a:t>2</a:t>
            </a:r>
            <a:r>
              <a:rPr kumimoji="1" lang="en-US" altLang="zh-CN" dirty="0"/>
              <a:t> </a:t>
            </a:r>
            <a:r>
              <a:rPr kumimoji="1" lang="zh-CN" altLang="en-US" dirty="0"/>
              <a:t>专利</a:t>
            </a:r>
            <a:r>
              <a:rPr kumimoji="1" lang="zh-Hans" altLang="en-US" dirty="0"/>
              <a:t>的特点</a:t>
            </a:r>
            <a:r>
              <a:rPr kumimoji="1" lang="en-US" altLang="zh-Hans" dirty="0"/>
              <a:t>--</a:t>
            </a:r>
            <a:r>
              <a:rPr kumimoji="1" lang="zh-Hans" altLang="en-US" dirty="0"/>
              <a:t>地域性</a:t>
            </a:r>
            <a:endParaRPr kumimoji="1" lang="zh-CN" altLang="en-US" dirty="0"/>
          </a:p>
        </p:txBody>
      </p:sp>
      <p:sp>
        <p:nvSpPr>
          <p:cNvPr id="4" name="TextBox 6">
            <a:extLst>
              <a:ext uri="{FF2B5EF4-FFF2-40B4-BE49-F238E27FC236}">
                <a16:creationId xmlns="" xmlns:a16="http://schemas.microsoft.com/office/drawing/2014/main" id="{6AE09863-8808-1D40-87C8-B79CA5A2DEC8}"/>
              </a:ext>
            </a:extLst>
          </p:cNvPr>
          <p:cNvSpPr txBox="1"/>
          <p:nvPr/>
        </p:nvSpPr>
        <p:spPr>
          <a:xfrm>
            <a:off x="334568" y="1413571"/>
            <a:ext cx="10943791" cy="3586249"/>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7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一个国家依照其本国专利局授予的专利权，仅在</a:t>
            </a:r>
            <a:r>
              <a:rPr lang="zh-CN" altLang="en-US" sz="3300" b="1" dirty="0">
                <a:solidFill>
                  <a:srgbClr val="FF0000"/>
                </a:solidFill>
                <a:latin typeface="微软雅黑" pitchFamily="34" charset="-122"/>
                <a:ea typeface="微软雅黑" pitchFamily="34" charset="-122"/>
              </a:rPr>
              <a:t>该国法律管辖的范围内有效</a:t>
            </a:r>
            <a:r>
              <a:rPr lang="zh-CN" altLang="en-US" sz="3300" dirty="0">
                <a:latin typeface="微软雅黑" pitchFamily="34" charset="-122"/>
                <a:ea typeface="微软雅黑" pitchFamily="34" charset="-122"/>
              </a:rPr>
              <a:t>，对其他国家没有任何约束力。</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跨国公司以大量的多国专利申请划分势力范围</a:t>
            </a:r>
          </a:p>
          <a:p>
            <a:pPr lvl="1">
              <a:buFont typeface="Wingdings" pitchFamily="2" charset="2"/>
              <a:buChar char="Ø"/>
            </a:pPr>
            <a:endParaRPr lang="zh-CN" altLang="en-US" sz="33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246147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a:t>
            </a:r>
            <a:r>
              <a:rPr kumimoji="1" lang="en-US" altLang="zh-Hans" dirty="0"/>
              <a:t>2</a:t>
            </a:r>
            <a:r>
              <a:rPr kumimoji="1" lang="en-US" altLang="zh-CN" dirty="0"/>
              <a:t> </a:t>
            </a:r>
            <a:r>
              <a:rPr kumimoji="1" lang="zh-CN" altLang="en-US" dirty="0"/>
              <a:t>专利</a:t>
            </a:r>
            <a:r>
              <a:rPr kumimoji="1" lang="zh-Hans" altLang="en-US" dirty="0"/>
              <a:t>的特点</a:t>
            </a:r>
            <a:r>
              <a:rPr kumimoji="1" lang="en-US" altLang="zh-Hans" dirty="0"/>
              <a:t>--</a:t>
            </a:r>
            <a:r>
              <a:rPr kumimoji="1" lang="zh-Hans" altLang="en-US" dirty="0"/>
              <a:t>时间性</a:t>
            </a:r>
            <a:endParaRPr kumimoji="1" lang="zh-CN" altLang="en-US" dirty="0"/>
          </a:p>
        </p:txBody>
      </p:sp>
      <p:sp>
        <p:nvSpPr>
          <p:cNvPr id="4" name="TextBox 5">
            <a:extLst>
              <a:ext uri="{FF2B5EF4-FFF2-40B4-BE49-F238E27FC236}">
                <a16:creationId xmlns="" xmlns:a16="http://schemas.microsoft.com/office/drawing/2014/main" id="{7B776EE8-781B-F24A-99C8-97D94992D2BE}"/>
              </a:ext>
            </a:extLst>
          </p:cNvPr>
          <p:cNvSpPr txBox="1"/>
          <p:nvPr/>
        </p:nvSpPr>
        <p:spPr>
          <a:xfrm>
            <a:off x="334568" y="1413570"/>
            <a:ext cx="10943791" cy="3496481"/>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7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专利权人对其发明创造所拥有的法律赋予的专有权</a:t>
            </a:r>
            <a:r>
              <a:rPr lang="zh-CN" altLang="en-US" sz="3300" b="1" dirty="0">
                <a:solidFill>
                  <a:srgbClr val="FF0000"/>
                </a:solidFill>
                <a:latin typeface="微软雅黑" pitchFamily="34" charset="-122"/>
                <a:ea typeface="微软雅黑" pitchFamily="34" charset="-122"/>
              </a:rPr>
              <a:t>只在法律规定的时间内有效</a:t>
            </a:r>
            <a:r>
              <a:rPr lang="zh-CN" altLang="en-US" sz="3300" dirty="0">
                <a:latin typeface="微软雅黑" pitchFamily="34" charset="-122"/>
                <a:ea typeface="微软雅黑" pitchFamily="34" charset="-122"/>
              </a:rPr>
              <a:t>，期限届满后，专利权人对其发明创造就不再享有制造、使用、销售、许诺销售和进口的专有权。 </a:t>
            </a:r>
          </a:p>
          <a:p>
            <a:pPr lvl="1">
              <a:buFont typeface="Wingdings" pitchFamily="2" charset="2"/>
              <a:buChar char="Ø"/>
            </a:pPr>
            <a:endParaRPr lang="zh-CN" altLang="en-US" sz="33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549039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idx="4294967295"/>
          </p:nvPr>
        </p:nvSpPr>
        <p:spPr>
          <a:xfrm>
            <a:off x="973886" y="332733"/>
            <a:ext cx="3398581" cy="563692"/>
          </a:xfrm>
          <a:prstGeom prst="rect">
            <a:avLst/>
          </a:prstGeom>
          <a:solidFill>
            <a:schemeClr val="bg1"/>
          </a:solidFill>
        </p:spPr>
        <p:txBody>
          <a:bodyPr/>
          <a:lstStyle/>
          <a:p>
            <a:r>
              <a:rPr lang="en-US" altLang="zh-CN" sz="3600" b="1" dirty="0">
                <a:solidFill>
                  <a:srgbClr val="C00000"/>
                </a:solidFill>
                <a:ea typeface="宋体" pitchFamily="2" charset="-122"/>
              </a:rPr>
              <a:t>1.3 </a:t>
            </a:r>
            <a:r>
              <a:rPr lang="zh-CN" altLang="en-US" sz="3600" b="1" dirty="0">
                <a:solidFill>
                  <a:srgbClr val="C00000"/>
                </a:solidFill>
                <a:ea typeface="宋体" pitchFamily="2" charset="-122"/>
              </a:rPr>
              <a:t>专利的类型</a:t>
            </a:r>
            <a:endParaRPr lang="en-US" altLang="zh-CN" sz="3600" b="1" dirty="0" smtClean="0">
              <a:solidFill>
                <a:srgbClr val="C00000"/>
              </a:solidFill>
              <a:ea typeface="宋体" pitchFamily="2" charset="-122"/>
            </a:endParaRPr>
          </a:p>
        </p:txBody>
      </p:sp>
      <p:grpSp>
        <p:nvGrpSpPr>
          <p:cNvPr id="187396" name="Group 92"/>
          <p:cNvGrpSpPr>
            <a:grpSpLocks/>
          </p:cNvGrpSpPr>
          <p:nvPr/>
        </p:nvGrpSpPr>
        <p:grpSpPr bwMode="auto">
          <a:xfrm>
            <a:off x="1487824" y="1773650"/>
            <a:ext cx="2893106" cy="4031595"/>
            <a:chOff x="720" y="1299"/>
            <a:chExt cx="1367" cy="2539"/>
          </a:xfrm>
        </p:grpSpPr>
        <p:sp>
          <p:nvSpPr>
            <p:cNvPr id="187397" name="AutoShape 93"/>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398" name="AutoShape 94"/>
            <p:cNvSpPr>
              <a:spLocks noChangeArrowheads="1"/>
            </p:cNvSpPr>
            <p:nvPr/>
          </p:nvSpPr>
          <p:spPr bwMode="gray">
            <a:xfrm>
              <a:off x="741" y="1495"/>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399" name="AutoShape 95"/>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00" name="AutoShape 96"/>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01" name="AutoShape 97"/>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02" name="AutoShape 98"/>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grpSp>
          <p:nvGrpSpPr>
            <p:cNvPr id="187403" name="Group 99"/>
            <p:cNvGrpSpPr>
              <a:grpSpLocks/>
            </p:cNvGrpSpPr>
            <p:nvPr/>
          </p:nvGrpSpPr>
          <p:grpSpPr bwMode="auto">
            <a:xfrm>
              <a:off x="1190" y="1299"/>
              <a:ext cx="404" cy="392"/>
              <a:chOff x="1291" y="587"/>
              <a:chExt cx="666" cy="647"/>
            </a:xfrm>
          </p:grpSpPr>
          <p:sp>
            <p:nvSpPr>
              <p:cNvPr id="187404" name="Oval 100"/>
              <p:cNvSpPr>
                <a:spLocks noChangeArrowheads="1"/>
              </p:cNvSpPr>
              <p:nvPr/>
            </p:nvSpPr>
            <p:spPr bwMode="gray">
              <a:xfrm>
                <a:off x="1291" y="646"/>
                <a:ext cx="666"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defTabSz="914400"/>
                <a:endParaRPr lang="zh-CN" altLang="en-US" sz="1800">
                  <a:solidFill>
                    <a:prstClr val="black"/>
                  </a:solidFill>
                </a:endParaRPr>
              </a:p>
            </p:txBody>
          </p:sp>
          <p:sp>
            <p:nvSpPr>
              <p:cNvPr id="187405" name="Oval 101"/>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06" name="Oval 102"/>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07" name="Oval 103"/>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08" name="Oval 104"/>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grpSp>
        <p:sp>
          <p:nvSpPr>
            <p:cNvPr id="187409" name="Text Box 105"/>
            <p:cNvSpPr txBox="1">
              <a:spLocks noChangeArrowheads="1"/>
            </p:cNvSpPr>
            <p:nvPr/>
          </p:nvSpPr>
          <p:spPr bwMode="gray">
            <a:xfrm>
              <a:off x="1303"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defTabSz="914400"/>
              <a:r>
                <a:rPr lang="en-US" altLang="zh-CN" sz="2400" b="0">
                  <a:solidFill>
                    <a:srgbClr val="000000"/>
                  </a:solidFill>
                  <a:latin typeface="Arial" pitchFamily="34" charset="0"/>
                </a:rPr>
                <a:t>1</a:t>
              </a:r>
              <a:endParaRPr lang="en-US" altLang="zh-CN" sz="1800" b="0">
                <a:solidFill>
                  <a:prstClr val="black"/>
                </a:solidFill>
                <a:latin typeface="Arial" pitchFamily="34" charset="0"/>
              </a:endParaRPr>
            </a:p>
          </p:txBody>
        </p:sp>
        <p:sp>
          <p:nvSpPr>
            <p:cNvPr id="187410" name="Text Box 106"/>
            <p:cNvSpPr txBox="1">
              <a:spLocks noChangeArrowheads="1"/>
            </p:cNvSpPr>
            <p:nvPr/>
          </p:nvSpPr>
          <p:spPr bwMode="gray">
            <a:xfrm>
              <a:off x="768" y="1776"/>
              <a:ext cx="129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defTabSz="914400"/>
              <a:endParaRPr lang="zh-CN" altLang="en-US" sz="3600">
                <a:solidFill>
                  <a:prstClr val="black"/>
                </a:solidFill>
                <a:latin typeface="宋体" pitchFamily="2" charset="-122"/>
              </a:endParaRPr>
            </a:p>
            <a:p>
              <a:pPr defTabSz="914400"/>
              <a:r>
                <a:rPr lang="zh-CN" altLang="en-US" sz="3600">
                  <a:solidFill>
                    <a:prstClr val="black"/>
                  </a:solidFill>
                  <a:latin typeface="宋体" pitchFamily="2" charset="-122"/>
                </a:rPr>
                <a:t>发明专利</a:t>
              </a:r>
              <a:endParaRPr lang="en-US" altLang="zh-CN" sz="3600">
                <a:solidFill>
                  <a:prstClr val="black"/>
                </a:solidFill>
                <a:latin typeface="宋体" pitchFamily="2" charset="-122"/>
              </a:endParaRPr>
            </a:p>
          </p:txBody>
        </p:sp>
      </p:grpSp>
      <p:grpSp>
        <p:nvGrpSpPr>
          <p:cNvPr id="187411" name="Group 107"/>
          <p:cNvGrpSpPr>
            <a:grpSpLocks/>
          </p:cNvGrpSpPr>
          <p:nvPr/>
        </p:nvGrpSpPr>
        <p:grpSpPr bwMode="auto">
          <a:xfrm>
            <a:off x="4656063" y="1845105"/>
            <a:ext cx="2888875" cy="4031596"/>
            <a:chOff x="2208" y="1299"/>
            <a:chExt cx="1365" cy="2539"/>
          </a:xfrm>
        </p:grpSpPr>
        <p:sp>
          <p:nvSpPr>
            <p:cNvPr id="187412" name="AutoShape 108"/>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13" name="AutoShape 109"/>
            <p:cNvSpPr>
              <a:spLocks noChangeArrowheads="1"/>
            </p:cNvSpPr>
            <p:nvPr/>
          </p:nvSpPr>
          <p:spPr bwMode="gray">
            <a:xfrm>
              <a:off x="2229" y="1495"/>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14" name="AutoShape 110"/>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15" name="AutoShape 111"/>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16" name="Oval 112"/>
            <p:cNvSpPr>
              <a:spLocks noChangeArrowheads="1"/>
            </p:cNvSpPr>
            <p:nvPr/>
          </p:nvSpPr>
          <p:spPr bwMode="gray">
            <a:xfrm>
              <a:off x="2678" y="1335"/>
              <a:ext cx="404"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defTabSz="914400"/>
              <a:endParaRPr lang="zh-CN" altLang="en-US" sz="1800">
                <a:solidFill>
                  <a:prstClr val="black"/>
                </a:solidFill>
              </a:endParaRPr>
            </a:p>
          </p:txBody>
        </p:sp>
        <p:sp>
          <p:nvSpPr>
            <p:cNvPr id="187417" name="Oval 113"/>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18" name="Oval 114"/>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19" name="Oval 115"/>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20" name="Oval 116"/>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21" name="Text Box 117"/>
            <p:cNvSpPr txBox="1">
              <a:spLocks noChangeArrowheads="1"/>
            </p:cNvSpPr>
            <p:nvPr/>
          </p:nvSpPr>
          <p:spPr bwMode="gray">
            <a:xfrm>
              <a:off x="2791"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defTabSz="914400"/>
              <a:r>
                <a:rPr lang="en-US" altLang="zh-CN" sz="2400" b="0">
                  <a:solidFill>
                    <a:srgbClr val="000000"/>
                  </a:solidFill>
                  <a:latin typeface="Arial" pitchFamily="34" charset="0"/>
                </a:rPr>
                <a:t>2</a:t>
              </a:r>
              <a:endParaRPr lang="en-US" altLang="zh-CN" sz="1800" b="0">
                <a:solidFill>
                  <a:prstClr val="black"/>
                </a:solidFill>
                <a:latin typeface="Arial" pitchFamily="34" charset="0"/>
              </a:endParaRPr>
            </a:p>
          </p:txBody>
        </p:sp>
        <p:sp>
          <p:nvSpPr>
            <p:cNvPr id="187422" name="Text Box 118"/>
            <p:cNvSpPr txBox="1">
              <a:spLocks noChangeArrowheads="1"/>
            </p:cNvSpPr>
            <p:nvPr/>
          </p:nvSpPr>
          <p:spPr bwMode="gray">
            <a:xfrm>
              <a:off x="2256" y="1776"/>
              <a:ext cx="1296" cy="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defTabSz="914400"/>
              <a:endParaRPr lang="en-US" altLang="zh-CN">
                <a:solidFill>
                  <a:srgbClr val="A50021"/>
                </a:solidFill>
                <a:latin typeface="宋体" pitchFamily="2" charset="-122"/>
              </a:endParaRPr>
            </a:p>
            <a:p>
              <a:pPr algn="ctr" defTabSz="914400"/>
              <a:r>
                <a:rPr lang="zh-CN" altLang="en-US" sz="3600">
                  <a:solidFill>
                    <a:prstClr val="black"/>
                  </a:solidFill>
                  <a:latin typeface="宋体" pitchFamily="2" charset="-122"/>
                </a:rPr>
                <a:t>实用新型专利</a:t>
              </a:r>
              <a:endParaRPr lang="en-US" altLang="zh-CN" sz="3600">
                <a:solidFill>
                  <a:prstClr val="black"/>
                </a:solidFill>
                <a:latin typeface="宋体" pitchFamily="2" charset="-122"/>
              </a:endParaRPr>
            </a:p>
          </p:txBody>
        </p:sp>
        <p:sp>
          <p:nvSpPr>
            <p:cNvPr id="187423" name="AutoShape 119"/>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24" name="AutoShape 120"/>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grpSp>
      <p:grpSp>
        <p:nvGrpSpPr>
          <p:cNvPr id="187425" name="Group 121"/>
          <p:cNvGrpSpPr>
            <a:grpSpLocks/>
          </p:cNvGrpSpPr>
          <p:nvPr/>
        </p:nvGrpSpPr>
        <p:grpSpPr bwMode="auto">
          <a:xfrm>
            <a:off x="7822186" y="1849866"/>
            <a:ext cx="2893107" cy="4031595"/>
            <a:chOff x="3692" y="1299"/>
            <a:chExt cx="1367" cy="2539"/>
          </a:xfrm>
        </p:grpSpPr>
        <p:sp>
          <p:nvSpPr>
            <p:cNvPr id="187426" name="AutoShape 122"/>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27" name="AutoShape 123"/>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28" name="AutoShape 124"/>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29" name="AutoShape 125"/>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grpSp>
          <p:nvGrpSpPr>
            <p:cNvPr id="187430" name="Group 126"/>
            <p:cNvGrpSpPr>
              <a:grpSpLocks/>
            </p:cNvGrpSpPr>
            <p:nvPr/>
          </p:nvGrpSpPr>
          <p:grpSpPr bwMode="auto">
            <a:xfrm>
              <a:off x="4166" y="1299"/>
              <a:ext cx="404" cy="392"/>
              <a:chOff x="1291" y="587"/>
              <a:chExt cx="666" cy="647"/>
            </a:xfrm>
          </p:grpSpPr>
          <p:sp>
            <p:nvSpPr>
              <p:cNvPr id="187431" name="Oval 127"/>
              <p:cNvSpPr>
                <a:spLocks noChangeArrowheads="1"/>
              </p:cNvSpPr>
              <p:nvPr/>
            </p:nvSpPr>
            <p:spPr bwMode="gray">
              <a:xfrm>
                <a:off x="1291" y="646"/>
                <a:ext cx="666"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defTabSz="914400"/>
                <a:endParaRPr lang="zh-CN" altLang="en-US" sz="1800">
                  <a:solidFill>
                    <a:prstClr val="black"/>
                  </a:solidFill>
                </a:endParaRPr>
              </a:p>
            </p:txBody>
          </p:sp>
          <p:sp>
            <p:nvSpPr>
              <p:cNvPr id="187432" name="Oval 128"/>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33" name="Oval 129"/>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34" name="Oval 130"/>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sp>
            <p:nvSpPr>
              <p:cNvPr id="187435" name="Oval 131"/>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914400"/>
                <a:endParaRPr lang="zh-CN" altLang="en-US" sz="1800">
                  <a:solidFill>
                    <a:prstClr val="black"/>
                  </a:solidFill>
                </a:endParaRPr>
              </a:p>
            </p:txBody>
          </p:sp>
        </p:grpSp>
        <p:sp>
          <p:nvSpPr>
            <p:cNvPr id="187436" name="Text Box 132"/>
            <p:cNvSpPr txBox="1">
              <a:spLocks noChangeArrowheads="1"/>
            </p:cNvSpPr>
            <p:nvPr/>
          </p:nvSpPr>
          <p:spPr bwMode="gray">
            <a:xfrm>
              <a:off x="4279" y="1354"/>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defTabSz="914400"/>
              <a:r>
                <a:rPr lang="en-US" altLang="zh-CN" sz="2400" b="0">
                  <a:solidFill>
                    <a:srgbClr val="000000"/>
                  </a:solidFill>
                  <a:latin typeface="Arial" pitchFamily="34" charset="0"/>
                </a:rPr>
                <a:t>3</a:t>
              </a:r>
              <a:endParaRPr lang="en-US" altLang="zh-CN" sz="1800" b="0">
                <a:solidFill>
                  <a:prstClr val="black"/>
                </a:solidFill>
                <a:latin typeface="Arial" pitchFamily="34" charset="0"/>
              </a:endParaRPr>
            </a:p>
          </p:txBody>
        </p:sp>
        <p:sp>
          <p:nvSpPr>
            <p:cNvPr id="187437" name="Text Box 133"/>
            <p:cNvSpPr txBox="1">
              <a:spLocks noChangeArrowheads="1"/>
            </p:cNvSpPr>
            <p:nvPr/>
          </p:nvSpPr>
          <p:spPr bwMode="gray">
            <a:xfrm>
              <a:off x="3744" y="1776"/>
              <a:ext cx="1296" cy="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541E1E"/>
                  </a:solidFill>
                  <a:latin typeface="Verdana" pitchFamily="34" charset="0"/>
                </a:defRPr>
              </a:lvl1pPr>
              <a:lvl2pPr>
                <a:defRPr sz="2400">
                  <a:solidFill>
                    <a:schemeClr val="tx1"/>
                  </a:solidFill>
                  <a:latin typeface="Arial" pitchFamily="34" charset="0"/>
                </a:defRPr>
              </a:lvl2pPr>
              <a:lvl3pPr>
                <a:defRPr sz="22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defTabSz="914400"/>
              <a:endParaRPr lang="en-US" altLang="zh-CN">
                <a:solidFill>
                  <a:srgbClr val="A50021"/>
                </a:solidFill>
                <a:latin typeface="宋体" pitchFamily="2" charset="-122"/>
              </a:endParaRPr>
            </a:p>
            <a:p>
              <a:pPr algn="ctr" defTabSz="914400"/>
              <a:r>
                <a:rPr lang="zh-CN" altLang="en-US" sz="3600">
                  <a:solidFill>
                    <a:prstClr val="black"/>
                  </a:solidFill>
                  <a:latin typeface="宋体" pitchFamily="2" charset="-122"/>
                </a:rPr>
                <a:t>外观设计专利</a:t>
              </a:r>
              <a:endParaRPr lang="en-US" altLang="zh-CN" sz="3600">
                <a:solidFill>
                  <a:prstClr val="black"/>
                </a:solidFill>
                <a:latin typeface="宋体" pitchFamily="2" charset="-122"/>
              </a:endParaRPr>
            </a:p>
          </p:txBody>
        </p:sp>
        <p:sp>
          <p:nvSpPr>
            <p:cNvPr id="187438" name="AutoShape 134"/>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sp>
          <p:nvSpPr>
            <p:cNvPr id="187439" name="AutoShape 135"/>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zh-CN" altLang="en-US" sz="1800">
                <a:solidFill>
                  <a:prstClr val="black"/>
                </a:solidFill>
              </a:endParaRPr>
            </a:p>
          </p:txBody>
        </p:sp>
      </p:grpSp>
    </p:spTree>
    <p:extLst>
      <p:ext uri="{BB962C8B-B14F-4D97-AF65-F5344CB8AC3E}">
        <p14:creationId xmlns:p14="http://schemas.microsoft.com/office/powerpoint/2010/main" val="4091530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a:t>
            </a:r>
            <a:r>
              <a:rPr kumimoji="1" lang="en-US" altLang="zh-Hans" dirty="0"/>
              <a:t>.3</a:t>
            </a:r>
            <a:r>
              <a:rPr kumimoji="1" lang="zh-Hans" altLang="en-US" dirty="0"/>
              <a:t> 专利的类型</a:t>
            </a:r>
            <a:r>
              <a:rPr kumimoji="1" lang="en-US" altLang="zh-Hans" dirty="0"/>
              <a:t>--</a:t>
            </a:r>
            <a:r>
              <a:rPr kumimoji="1" lang="zh-Hans" altLang="en-US" dirty="0"/>
              <a:t>发明专利</a:t>
            </a:r>
            <a:endParaRPr kumimoji="1" lang="zh-CN" altLang="en-US" dirty="0"/>
          </a:p>
        </p:txBody>
      </p:sp>
      <p:sp>
        <p:nvSpPr>
          <p:cNvPr id="4" name="TextBox 5">
            <a:extLst>
              <a:ext uri="{FF2B5EF4-FFF2-40B4-BE49-F238E27FC236}">
                <a16:creationId xmlns="" xmlns:a16="http://schemas.microsoft.com/office/drawing/2014/main" id="{7D2F08C5-739E-8848-8EB2-AFBEA66B92A7}"/>
              </a:ext>
            </a:extLst>
          </p:cNvPr>
          <p:cNvSpPr txBox="1"/>
          <p:nvPr/>
        </p:nvSpPr>
        <p:spPr>
          <a:xfrm>
            <a:off x="334566" y="1413570"/>
            <a:ext cx="11327784" cy="5318005"/>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600" b="1" dirty="0">
              <a:solidFill>
                <a:srgbClr val="0070C0"/>
              </a:solidFill>
              <a:latin typeface="微软雅黑" pitchFamily="34" charset="-122"/>
              <a:ea typeface="微软雅黑" pitchFamily="34" charset="-122"/>
            </a:endParaRPr>
          </a:p>
          <a:p>
            <a:pPr marL="1088502" lvl="1" indent="-544251">
              <a:lnSpc>
                <a:spcPct val="120000"/>
              </a:lnSpc>
              <a:spcAft>
                <a:spcPts val="1428"/>
              </a:spcAft>
              <a:buFont typeface="Wingdings" pitchFamily="2" charset="2"/>
              <a:buChar char="p"/>
            </a:pPr>
            <a:r>
              <a:rPr lang="zh-CN" altLang="en-US" sz="4000" b="1" dirty="0">
                <a:latin typeface="微软雅黑" pitchFamily="34" charset="-122"/>
                <a:ea typeface="微软雅黑" pitchFamily="34" charset="-122"/>
              </a:rPr>
              <a:t>发明</a:t>
            </a:r>
            <a:r>
              <a:rPr lang="en-US" altLang="zh-CN" sz="4000" b="1" dirty="0">
                <a:latin typeface="微软雅黑" pitchFamily="34" charset="-122"/>
                <a:ea typeface="微软雅黑" pitchFamily="34" charset="-122"/>
              </a:rPr>
              <a:t>---</a:t>
            </a:r>
            <a:r>
              <a:rPr lang="zh-CN" altLang="en-US" sz="4000" dirty="0">
                <a:latin typeface="微软雅黑" pitchFamily="34" charset="-122"/>
                <a:ea typeface="微软雅黑" pitchFamily="34" charset="-122"/>
              </a:rPr>
              <a:t>是指对产品、方法或者其改进所提出的</a:t>
            </a:r>
            <a:r>
              <a:rPr lang="zh-CN" altLang="en-US" sz="4000" b="1" dirty="0">
                <a:latin typeface="微软雅黑" pitchFamily="34" charset="-122"/>
                <a:ea typeface="微软雅黑" pitchFamily="34" charset="-122"/>
              </a:rPr>
              <a:t>技术方案</a:t>
            </a:r>
            <a:r>
              <a:rPr lang="zh-CN" altLang="en-US" sz="4000" dirty="0">
                <a:latin typeface="微软雅黑" pitchFamily="34" charset="-122"/>
                <a:ea typeface="微软雅黑" pitchFamily="34" charset="-122"/>
              </a:rPr>
              <a:t>。</a:t>
            </a: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保护期：专利权自申请日算起</a:t>
            </a:r>
            <a:r>
              <a:rPr lang="zh-CN" altLang="en-US" sz="3200" b="1" dirty="0">
                <a:solidFill>
                  <a:srgbClr val="FF0000"/>
                </a:solidFill>
                <a:latin typeface="微软雅黑" pitchFamily="34" charset="-122"/>
                <a:ea typeface="微软雅黑" pitchFamily="34" charset="-122"/>
              </a:rPr>
              <a:t>二十年</a:t>
            </a:r>
            <a:endParaRPr lang="en-US" altLang="zh-CN" sz="3200" b="1" dirty="0">
              <a:solidFill>
                <a:srgbClr val="FF000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授权：专利权自授权公告日（颁证日）起生效</a:t>
            </a:r>
            <a:endParaRPr lang="en-US" altLang="zh-CN" sz="3200" dirty="0">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代码： “发明”在专利文献中的代码为</a:t>
            </a:r>
            <a:r>
              <a:rPr lang="en-US" altLang="zh-CN" sz="3200" b="1" dirty="0">
                <a:solidFill>
                  <a:srgbClr val="FF0000"/>
                </a:solidFill>
                <a:latin typeface="微软雅黑" pitchFamily="34" charset="-122"/>
                <a:ea typeface="微软雅黑" pitchFamily="34" charset="-122"/>
              </a:rPr>
              <a:t>“1”“8”</a:t>
            </a:r>
          </a:p>
          <a:p>
            <a:pPr lvl="1">
              <a:lnSpc>
                <a:spcPct val="120000"/>
              </a:lnSpc>
              <a:spcAft>
                <a:spcPts val="714"/>
              </a:spcAft>
            </a:pPr>
            <a:endParaRPr lang="zh-CN" altLang="en-US" sz="3200" b="1" dirty="0">
              <a:latin typeface="微软雅黑" pitchFamily="34" charset="-122"/>
              <a:ea typeface="微软雅黑" pitchFamily="34" charset="-122"/>
            </a:endParaRPr>
          </a:p>
          <a:p>
            <a:pPr lvl="1">
              <a:buFont typeface="Wingdings" pitchFamily="2" charset="2"/>
              <a:buChar char="Ø"/>
            </a:pPr>
            <a:endParaRPr lang="zh-CN" altLang="en-US" sz="32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367299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a:t>
            </a:r>
            <a:r>
              <a:rPr kumimoji="1" lang="en-US" altLang="zh-Hans" dirty="0"/>
              <a:t>.3</a:t>
            </a:r>
            <a:r>
              <a:rPr kumimoji="1" lang="zh-Hans" altLang="en-US" dirty="0"/>
              <a:t> 专利的类型</a:t>
            </a:r>
            <a:r>
              <a:rPr kumimoji="1" lang="en-US" altLang="zh-Hans" dirty="0"/>
              <a:t>--</a:t>
            </a:r>
            <a:r>
              <a:rPr kumimoji="1" lang="zh-Hans" altLang="en-US" dirty="0"/>
              <a:t>实用新型专利</a:t>
            </a:r>
            <a:endParaRPr kumimoji="1" lang="zh-CN" altLang="en-US" dirty="0"/>
          </a:p>
        </p:txBody>
      </p:sp>
      <p:sp>
        <p:nvSpPr>
          <p:cNvPr id="4" name="TextBox 5">
            <a:extLst>
              <a:ext uri="{FF2B5EF4-FFF2-40B4-BE49-F238E27FC236}">
                <a16:creationId xmlns="" xmlns:a16="http://schemas.microsoft.com/office/drawing/2014/main" id="{88217B47-E9DC-6B40-AF24-04A978C4BA5C}"/>
              </a:ext>
            </a:extLst>
          </p:cNvPr>
          <p:cNvSpPr txBox="1"/>
          <p:nvPr/>
        </p:nvSpPr>
        <p:spPr>
          <a:xfrm>
            <a:off x="334566" y="1413570"/>
            <a:ext cx="11327784" cy="4056035"/>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600" b="1" dirty="0">
              <a:solidFill>
                <a:srgbClr val="0070C0"/>
              </a:solidFill>
              <a:latin typeface="微软雅黑" pitchFamily="34" charset="-122"/>
              <a:ea typeface="微软雅黑" pitchFamily="34" charset="-122"/>
            </a:endParaRPr>
          </a:p>
          <a:p>
            <a:pPr marL="1088502" lvl="1" indent="-544251">
              <a:lnSpc>
                <a:spcPct val="120000"/>
              </a:lnSpc>
              <a:spcAft>
                <a:spcPts val="1428"/>
              </a:spcAft>
              <a:buFont typeface="Wingdings" pitchFamily="2" charset="2"/>
              <a:buChar char="p"/>
            </a:pPr>
            <a:r>
              <a:rPr lang="zh-CN" altLang="en-US" sz="4000" b="1" dirty="0">
                <a:latin typeface="微软雅黑" pitchFamily="34" charset="-122"/>
                <a:ea typeface="微软雅黑" pitchFamily="34" charset="-122"/>
              </a:rPr>
              <a:t>实用新型</a:t>
            </a:r>
            <a:r>
              <a:rPr lang="en-US" altLang="zh-CN" sz="4000" b="1" dirty="0">
                <a:latin typeface="微软雅黑" pitchFamily="34" charset="-122"/>
                <a:ea typeface="微软雅黑" pitchFamily="34" charset="-122"/>
              </a:rPr>
              <a:t>---</a:t>
            </a:r>
            <a:r>
              <a:rPr lang="zh-CN" altLang="en-US" sz="4000" dirty="0">
                <a:latin typeface="微软雅黑" pitchFamily="34" charset="-122"/>
                <a:ea typeface="微软雅黑" pitchFamily="34" charset="-122"/>
              </a:rPr>
              <a:t>是指对产品的形状、构造或者其结合所提出的</a:t>
            </a:r>
            <a:r>
              <a:rPr lang="zh-CN" altLang="en-US" sz="4000" b="1" dirty="0">
                <a:latin typeface="微软雅黑" pitchFamily="34" charset="-122"/>
                <a:ea typeface="微软雅黑" pitchFamily="34" charset="-122"/>
              </a:rPr>
              <a:t>适于实用的新的技术方案</a:t>
            </a:r>
            <a:r>
              <a:rPr lang="zh-CN" altLang="en-US" sz="4000" dirty="0">
                <a:latin typeface="微软雅黑" pitchFamily="34" charset="-122"/>
                <a:ea typeface="微软雅黑" pitchFamily="34" charset="-122"/>
              </a:rPr>
              <a:t>。</a:t>
            </a: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保护期：专利权自申请日算起</a:t>
            </a:r>
            <a:r>
              <a:rPr lang="zh-CN" altLang="en-US" sz="3200" b="1" dirty="0">
                <a:solidFill>
                  <a:srgbClr val="FF0000"/>
                </a:solidFill>
                <a:latin typeface="微软雅黑" pitchFamily="34" charset="-122"/>
                <a:ea typeface="微软雅黑" pitchFamily="34" charset="-122"/>
              </a:rPr>
              <a:t>十年</a:t>
            </a:r>
            <a:endParaRPr lang="en-US" altLang="zh-CN" sz="3200" b="1" dirty="0">
              <a:solidFill>
                <a:srgbClr val="FF000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授权：专利权自授权公告日（颁证日）起生效</a:t>
            </a:r>
            <a:endParaRPr lang="en-US" altLang="zh-CN" sz="3200" dirty="0">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ü"/>
            </a:pPr>
            <a:r>
              <a:rPr lang="zh-CN" altLang="en-US" sz="3200" dirty="0">
                <a:latin typeface="微软雅黑" pitchFamily="34" charset="-122"/>
                <a:ea typeface="微软雅黑" pitchFamily="34" charset="-122"/>
              </a:rPr>
              <a:t>代码： “实用新型”在专利文献中的代码为</a:t>
            </a:r>
            <a:r>
              <a:rPr lang="en-US" altLang="zh-CN" sz="3200" b="1" dirty="0">
                <a:solidFill>
                  <a:srgbClr val="FF0000"/>
                </a:solidFill>
                <a:latin typeface="微软雅黑" pitchFamily="34" charset="-122"/>
                <a:ea typeface="微软雅黑" pitchFamily="34" charset="-122"/>
              </a:rPr>
              <a:t>“2”“9”</a:t>
            </a:r>
          </a:p>
        </p:txBody>
      </p:sp>
    </p:spTree>
    <p:extLst>
      <p:ext uri="{BB962C8B-B14F-4D97-AF65-F5344CB8AC3E}">
        <p14:creationId xmlns:p14="http://schemas.microsoft.com/office/powerpoint/2010/main" val="77730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a:t>
            </a:r>
            <a:r>
              <a:rPr kumimoji="1" lang="en-US" altLang="zh-Hans" dirty="0"/>
              <a:t>.3</a:t>
            </a:r>
            <a:r>
              <a:rPr kumimoji="1" lang="zh-Hans" altLang="en-US" dirty="0"/>
              <a:t> 专利的类型</a:t>
            </a:r>
            <a:r>
              <a:rPr kumimoji="1" lang="en-US" altLang="zh-Hans" dirty="0"/>
              <a:t>--</a:t>
            </a:r>
            <a:r>
              <a:rPr kumimoji="1" lang="zh-Hans" altLang="en-US" dirty="0"/>
              <a:t>外观设计专利</a:t>
            </a:r>
            <a:endParaRPr kumimoji="1" lang="zh-CN" altLang="en-US" dirty="0"/>
          </a:p>
        </p:txBody>
      </p:sp>
      <p:sp>
        <p:nvSpPr>
          <p:cNvPr id="4" name="TextBox 5">
            <a:extLst>
              <a:ext uri="{FF2B5EF4-FFF2-40B4-BE49-F238E27FC236}">
                <a16:creationId xmlns="" xmlns:a16="http://schemas.microsoft.com/office/drawing/2014/main" id="{0C6AD5EF-7F4E-8B47-9007-FC9A2657FAE9}"/>
              </a:ext>
            </a:extLst>
          </p:cNvPr>
          <p:cNvSpPr txBox="1"/>
          <p:nvPr/>
        </p:nvSpPr>
        <p:spPr>
          <a:xfrm>
            <a:off x="334566" y="1413570"/>
            <a:ext cx="11327784" cy="4813958"/>
          </a:xfrm>
          <a:prstGeom prst="rect">
            <a:avLst/>
          </a:prstGeom>
          <a:noFill/>
        </p:spPr>
        <p:txBody>
          <a:bodyPr wrap="square" lIns="108850" tIns="54425" rIns="108850" bIns="54425" rtlCol="0">
            <a:spAutoFit/>
          </a:bodyPr>
          <a:lstStyle/>
          <a:p>
            <a:pPr>
              <a:spcAft>
                <a:spcPts val="714"/>
              </a:spcAft>
              <a:buFont typeface="Wingdings" pitchFamily="2" charset="2"/>
              <a:buChar char="Ø"/>
            </a:pPr>
            <a:endParaRPr lang="en-US" altLang="zh-CN" sz="16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ü"/>
            </a:pPr>
            <a:r>
              <a:rPr lang="zh-CN" altLang="en-US" sz="3600" b="1" dirty="0">
                <a:latin typeface="微软雅黑" pitchFamily="34" charset="-122"/>
                <a:ea typeface="微软雅黑" pitchFamily="34" charset="-122"/>
              </a:rPr>
              <a:t>外观设计</a:t>
            </a:r>
            <a:r>
              <a:rPr lang="en-US" altLang="zh-CN" sz="3600" b="1" dirty="0">
                <a:latin typeface="微软雅黑" pitchFamily="34" charset="-122"/>
                <a:ea typeface="微软雅黑" pitchFamily="34" charset="-122"/>
              </a:rPr>
              <a:t>---</a:t>
            </a:r>
            <a:r>
              <a:rPr lang="zh-CN" altLang="en-US" sz="3600" dirty="0">
                <a:latin typeface="微软雅黑" pitchFamily="34" charset="-122"/>
                <a:ea typeface="微软雅黑" pitchFamily="34" charset="-122"/>
              </a:rPr>
              <a:t>是指产品的</a:t>
            </a:r>
            <a:r>
              <a:rPr lang="zh-CN" altLang="en-US" sz="3600" b="1" dirty="0">
                <a:solidFill>
                  <a:srgbClr val="FF0000"/>
                </a:solidFill>
                <a:latin typeface="微软雅黑" pitchFamily="34" charset="-122"/>
                <a:ea typeface="微软雅黑" pitchFamily="34" charset="-122"/>
              </a:rPr>
              <a:t>形状</a:t>
            </a:r>
            <a:r>
              <a:rPr lang="zh-CN" altLang="en-US" sz="3600" dirty="0">
                <a:latin typeface="微软雅黑" pitchFamily="34" charset="-122"/>
                <a:ea typeface="微软雅黑" pitchFamily="34" charset="-122"/>
              </a:rPr>
              <a:t>、</a:t>
            </a:r>
            <a:r>
              <a:rPr lang="zh-CN" altLang="en-US" sz="3600" b="1" dirty="0">
                <a:solidFill>
                  <a:srgbClr val="FF0000"/>
                </a:solidFill>
                <a:latin typeface="微软雅黑" pitchFamily="34" charset="-122"/>
                <a:ea typeface="微软雅黑" pitchFamily="34" charset="-122"/>
              </a:rPr>
              <a:t>图案</a:t>
            </a:r>
            <a:r>
              <a:rPr lang="zh-CN" altLang="en-US" sz="3600" dirty="0">
                <a:latin typeface="微软雅黑" pitchFamily="34" charset="-122"/>
                <a:ea typeface="微软雅黑" pitchFamily="34" charset="-122"/>
              </a:rPr>
              <a:t>或者其结合以及色彩与形状、图案的结合所作出的富有美感并适于工业应用的</a:t>
            </a:r>
            <a:r>
              <a:rPr lang="zh-CN" altLang="en-US" sz="3600" b="1" dirty="0">
                <a:solidFill>
                  <a:srgbClr val="FF0000"/>
                </a:solidFill>
                <a:latin typeface="微软雅黑" pitchFamily="34" charset="-122"/>
                <a:ea typeface="微软雅黑" pitchFamily="34" charset="-122"/>
              </a:rPr>
              <a:t>新设计</a:t>
            </a:r>
            <a:r>
              <a:rPr lang="zh-CN" altLang="en-US" sz="3600" dirty="0">
                <a:latin typeface="微软雅黑" pitchFamily="34" charset="-122"/>
                <a:ea typeface="微软雅黑" pitchFamily="34" charset="-122"/>
              </a:rPr>
              <a:t>。</a:t>
            </a:r>
            <a:r>
              <a:rPr lang="zh-CN" altLang="en-US" sz="2800" dirty="0">
                <a:latin typeface="微软雅黑" pitchFamily="34" charset="-122"/>
                <a:ea typeface="微软雅黑" pitchFamily="34" charset="-122"/>
              </a:rPr>
              <a:t>（</a:t>
            </a:r>
            <a:r>
              <a:rPr lang="zh-CN" altLang="en-US" sz="2800" dirty="0">
                <a:solidFill>
                  <a:srgbClr val="FF0000"/>
                </a:solidFill>
                <a:latin typeface="微软雅黑" pitchFamily="34" charset="-122"/>
                <a:ea typeface="微软雅黑" pitchFamily="34" charset="-122"/>
              </a:rPr>
              <a:t>图片或照片，可以黑白，可以彩色；可以绘制，可以拍摄。必须以产品为载体</a:t>
            </a:r>
            <a:r>
              <a:rPr lang="zh-CN" altLang="en-US" sz="2800" dirty="0">
                <a:latin typeface="微软雅黑" pitchFamily="34" charset="-122"/>
                <a:ea typeface="微软雅黑" pitchFamily="34" charset="-122"/>
              </a:rPr>
              <a:t>）</a:t>
            </a:r>
          </a:p>
          <a:p>
            <a:pPr marL="1088502" lvl="1" indent="-544251">
              <a:lnSpc>
                <a:spcPct val="110000"/>
              </a:lnSpc>
              <a:spcAft>
                <a:spcPts val="714"/>
              </a:spcAft>
              <a:buFont typeface="Wingdings" pitchFamily="2" charset="2"/>
              <a:buChar char="ü"/>
            </a:pPr>
            <a:r>
              <a:rPr lang="zh-CN" altLang="en-US" sz="3200" dirty="0">
                <a:latin typeface="微软雅黑" pitchFamily="34" charset="-122"/>
                <a:ea typeface="微软雅黑" pitchFamily="34" charset="-122"/>
              </a:rPr>
              <a:t>保护期：专利权自申请日算起</a:t>
            </a:r>
            <a:r>
              <a:rPr lang="zh-CN" altLang="en-US" sz="3200" b="1" dirty="0">
                <a:solidFill>
                  <a:srgbClr val="FF0000"/>
                </a:solidFill>
                <a:latin typeface="微软雅黑" pitchFamily="34" charset="-122"/>
                <a:ea typeface="微软雅黑" pitchFamily="34" charset="-122"/>
              </a:rPr>
              <a:t>十年</a:t>
            </a:r>
            <a:endParaRPr lang="en-US" altLang="zh-CN" sz="3200" b="1" dirty="0">
              <a:solidFill>
                <a:srgbClr val="FF000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ü"/>
            </a:pPr>
            <a:r>
              <a:rPr lang="zh-CN" altLang="en-US" sz="3200" dirty="0">
                <a:latin typeface="微软雅黑" pitchFamily="34" charset="-122"/>
                <a:ea typeface="微软雅黑" pitchFamily="34" charset="-122"/>
              </a:rPr>
              <a:t>授权：专利权自授权公告日（颁证日）起生效</a:t>
            </a:r>
            <a:endParaRPr lang="en-US" altLang="zh-CN" sz="3200"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ü"/>
            </a:pPr>
            <a:r>
              <a:rPr lang="zh-CN" altLang="en-US" sz="3200" dirty="0">
                <a:latin typeface="微软雅黑" pitchFamily="34" charset="-122"/>
                <a:ea typeface="微软雅黑" pitchFamily="34" charset="-122"/>
              </a:rPr>
              <a:t>代码：“外观设计”在专利文献中的代码为</a:t>
            </a:r>
            <a:r>
              <a:rPr lang="en-US" altLang="zh-CN" sz="3200" b="1" dirty="0">
                <a:solidFill>
                  <a:srgbClr val="FF0000"/>
                </a:solidFill>
                <a:latin typeface="微软雅黑" pitchFamily="34" charset="-122"/>
                <a:ea typeface="微软雅黑" pitchFamily="34" charset="-122"/>
              </a:rPr>
              <a:t>“3”</a:t>
            </a:r>
          </a:p>
        </p:txBody>
      </p:sp>
    </p:spTree>
    <p:extLst>
      <p:ext uri="{BB962C8B-B14F-4D97-AF65-F5344CB8AC3E}">
        <p14:creationId xmlns:p14="http://schemas.microsoft.com/office/powerpoint/2010/main" val="260285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r>
              <a:rPr kumimoji="1" lang="en-US" altLang="zh-CN" dirty="0"/>
              <a:t>-</a:t>
            </a:r>
            <a:r>
              <a:rPr kumimoji="1" lang="en-US" altLang="zh-Hans" dirty="0"/>
              <a:t>-</a:t>
            </a:r>
            <a:r>
              <a:rPr kumimoji="1" lang="zh-CN" altLang="en-US" dirty="0"/>
              <a:t>申请号的构成</a:t>
            </a:r>
          </a:p>
        </p:txBody>
      </p:sp>
      <p:sp>
        <p:nvSpPr>
          <p:cNvPr id="5" name="TextBox 5">
            <a:extLst>
              <a:ext uri="{FF2B5EF4-FFF2-40B4-BE49-F238E27FC236}">
                <a16:creationId xmlns="" xmlns:a16="http://schemas.microsoft.com/office/drawing/2014/main" id="{C8EC3C55-40BB-A544-BE98-9808E3F1955B}"/>
              </a:ext>
            </a:extLst>
          </p:cNvPr>
          <p:cNvSpPr txBox="1"/>
          <p:nvPr/>
        </p:nvSpPr>
        <p:spPr>
          <a:xfrm>
            <a:off x="334566" y="1365307"/>
            <a:ext cx="11327784" cy="2715871"/>
          </a:xfrm>
          <a:prstGeom prst="rect">
            <a:avLst/>
          </a:prstGeom>
          <a:noFill/>
        </p:spPr>
        <p:txBody>
          <a:bodyPr wrap="square" lIns="108850" tIns="54425" rIns="108850" bIns="54425" rtlCol="0">
            <a:spAutoFit/>
          </a:bodyPr>
          <a:lstStyle/>
          <a:p>
            <a:pPr lvl="1">
              <a:lnSpc>
                <a:spcPct val="110000"/>
              </a:lnSpc>
              <a:spcAft>
                <a:spcPts val="714"/>
              </a:spcAft>
            </a:pPr>
            <a:r>
              <a:rPr lang="en-US" altLang="zh-CN" sz="3300" b="1" dirty="0">
                <a:latin typeface="微软雅黑" pitchFamily="34" charset="-122"/>
                <a:ea typeface="微软雅黑" pitchFamily="34" charset="-122"/>
              </a:rPr>
              <a:t>2003</a:t>
            </a:r>
            <a:r>
              <a:rPr lang="zh-CN" altLang="en-US" sz="3300" b="1" dirty="0">
                <a:latin typeface="微软雅黑" pitchFamily="34" charset="-122"/>
                <a:ea typeface="微软雅黑" pitchFamily="34" charset="-122"/>
              </a:rPr>
              <a:t>年</a:t>
            </a:r>
            <a:r>
              <a:rPr lang="en-US" altLang="zh-CN" sz="3300" b="1" dirty="0">
                <a:latin typeface="微软雅黑" pitchFamily="34" charset="-122"/>
                <a:ea typeface="微软雅黑" pitchFamily="34" charset="-122"/>
              </a:rPr>
              <a:t>10</a:t>
            </a:r>
            <a:r>
              <a:rPr lang="zh-CN" altLang="en-US" sz="3300" b="1" dirty="0">
                <a:latin typeface="微软雅黑" pitchFamily="34" charset="-122"/>
                <a:ea typeface="微软雅黑" pitchFamily="34" charset="-122"/>
              </a:rPr>
              <a:t>月以前申请号的构成：</a:t>
            </a:r>
          </a:p>
          <a:p>
            <a:pPr lvl="1" algn="ctr">
              <a:lnSpc>
                <a:spcPct val="110000"/>
              </a:lnSpc>
            </a:pPr>
            <a:r>
              <a:rPr lang="zh-CN" altLang="en-US" sz="2900" b="1" dirty="0">
                <a:solidFill>
                  <a:srgbClr val="FF0000"/>
                </a:solidFill>
                <a:latin typeface="微软雅黑" pitchFamily="34" charset="-122"/>
                <a:ea typeface="微软雅黑" pitchFamily="34" charset="-122"/>
              </a:rPr>
              <a:t>年份</a:t>
            </a:r>
            <a:r>
              <a:rPr lang="en-US" altLang="zh-CN" sz="2900" b="1" dirty="0">
                <a:solidFill>
                  <a:srgbClr val="FF0000"/>
                </a:solidFill>
                <a:latin typeface="微软雅黑" pitchFamily="34" charset="-122"/>
                <a:ea typeface="微软雅黑" pitchFamily="34" charset="-122"/>
              </a:rPr>
              <a:t>(2</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a:t>
            </a:r>
            <a:r>
              <a:rPr lang="zh-CN" altLang="en-US" sz="2900" b="1" dirty="0">
                <a:solidFill>
                  <a:srgbClr val="FF0000"/>
                </a:solidFill>
                <a:latin typeface="微软雅黑" pitchFamily="34" charset="-122"/>
                <a:ea typeface="微软雅黑" pitchFamily="34" charset="-122"/>
              </a:rPr>
              <a:t>专利类型</a:t>
            </a:r>
            <a:r>
              <a:rPr lang="en-US" altLang="zh-CN" sz="2900" b="1" dirty="0">
                <a:solidFill>
                  <a:srgbClr val="FF0000"/>
                </a:solidFill>
                <a:latin typeface="微软雅黑" pitchFamily="34" charset="-122"/>
                <a:ea typeface="微软雅黑" pitchFamily="34" charset="-122"/>
              </a:rPr>
              <a:t>(1</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a:t>
            </a:r>
            <a:r>
              <a:rPr lang="zh-CN" altLang="en-US" sz="2900" b="1" dirty="0">
                <a:solidFill>
                  <a:srgbClr val="FF0000"/>
                </a:solidFill>
                <a:latin typeface="微软雅黑" pitchFamily="34" charset="-122"/>
                <a:ea typeface="微软雅黑" pitchFamily="34" charset="-122"/>
              </a:rPr>
              <a:t>流水号</a:t>
            </a:r>
            <a:r>
              <a:rPr lang="en-US" altLang="zh-CN" sz="2900" b="1" dirty="0">
                <a:solidFill>
                  <a:srgbClr val="FF0000"/>
                </a:solidFill>
                <a:latin typeface="微软雅黑" pitchFamily="34" charset="-122"/>
                <a:ea typeface="微软雅黑" pitchFamily="34" charset="-122"/>
              </a:rPr>
              <a:t>(5</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)-.X(</a:t>
            </a:r>
            <a:r>
              <a:rPr lang="zh-CN" altLang="en-US" sz="2900" b="1" dirty="0">
                <a:solidFill>
                  <a:srgbClr val="FF0000"/>
                </a:solidFill>
                <a:latin typeface="微软雅黑" pitchFamily="34" charset="-122"/>
                <a:ea typeface="微软雅黑" pitchFamily="34" charset="-122"/>
              </a:rPr>
              <a:t>校验位</a:t>
            </a:r>
            <a:r>
              <a:rPr lang="en-US" altLang="zh-CN" sz="2900" b="1" dirty="0">
                <a:solidFill>
                  <a:srgbClr val="FF0000"/>
                </a:solidFill>
                <a:latin typeface="微软雅黑" pitchFamily="34" charset="-122"/>
                <a:ea typeface="微软雅黑" pitchFamily="34" charset="-122"/>
              </a:rPr>
              <a:t>)</a:t>
            </a:r>
          </a:p>
          <a:p>
            <a:pPr lvl="1" algn="ctr">
              <a:lnSpc>
                <a:spcPct val="110000"/>
              </a:lnSpc>
              <a:spcBef>
                <a:spcPts val="714"/>
              </a:spcBef>
              <a:spcAft>
                <a:spcPts val="714"/>
              </a:spcAft>
            </a:pPr>
            <a:r>
              <a:rPr lang="zh-CN" altLang="en-US" sz="4300" b="1" dirty="0">
                <a:latin typeface="微软雅黑" pitchFamily="34" charset="-122"/>
                <a:ea typeface="微软雅黑" pitchFamily="34" charset="-122"/>
              </a:rPr>
              <a:t>如</a:t>
            </a:r>
            <a:r>
              <a:rPr lang="en-US" altLang="zh-CN" sz="4300" b="1" dirty="0">
                <a:latin typeface="微软雅黑" pitchFamily="34" charset="-122"/>
                <a:ea typeface="微软雅黑" pitchFamily="34" charset="-122"/>
              </a:rPr>
              <a:t>0 2 </a:t>
            </a:r>
            <a:r>
              <a:rPr lang="en-US" altLang="zh-CN" sz="4300" b="1" dirty="0">
                <a:solidFill>
                  <a:srgbClr val="FF0000"/>
                </a:solidFill>
                <a:latin typeface="微软雅黑" pitchFamily="34" charset="-122"/>
                <a:ea typeface="微软雅黑" pitchFamily="34" charset="-122"/>
              </a:rPr>
              <a:t>1</a:t>
            </a:r>
            <a:r>
              <a:rPr lang="en-US" altLang="zh-CN" sz="4300" b="1" dirty="0">
                <a:latin typeface="微软雅黑" pitchFamily="34" charset="-122"/>
                <a:ea typeface="微软雅黑" pitchFamily="34" charset="-122"/>
              </a:rPr>
              <a:t> 2 6 3 0 6 . X</a:t>
            </a:r>
          </a:p>
          <a:p>
            <a:pPr marL="1088502" lvl="1" indent="-544251">
              <a:lnSpc>
                <a:spcPct val="110000"/>
              </a:lnSpc>
              <a:spcAft>
                <a:spcPts val="714"/>
              </a:spcAft>
              <a:buFont typeface="Wingdings" pitchFamily="2" charset="2"/>
              <a:buChar char="ü"/>
            </a:pPr>
            <a:endParaRPr lang="en-US" altLang="zh-CN" sz="3300" b="1" dirty="0">
              <a:latin typeface="微软雅黑" pitchFamily="34" charset="-122"/>
              <a:ea typeface="微软雅黑" pitchFamily="34" charset="-122"/>
            </a:endParaRPr>
          </a:p>
        </p:txBody>
      </p:sp>
      <p:cxnSp>
        <p:nvCxnSpPr>
          <p:cNvPr id="6" name="直接连接符 8">
            <a:extLst>
              <a:ext uri="{FF2B5EF4-FFF2-40B4-BE49-F238E27FC236}">
                <a16:creationId xmlns="" xmlns:a16="http://schemas.microsoft.com/office/drawing/2014/main" id="{0F3818F7-8C64-7546-9BEC-85BCF9F9F8BE}"/>
              </a:ext>
            </a:extLst>
          </p:cNvPr>
          <p:cNvCxnSpPr>
            <a:cxnSpLocks/>
          </p:cNvCxnSpPr>
          <p:nvPr/>
        </p:nvCxnSpPr>
        <p:spPr>
          <a:xfrm>
            <a:off x="5723768" y="3429794"/>
            <a:ext cx="2414439" cy="570"/>
          </a:xfrm>
          <a:prstGeom prst="line">
            <a:avLst/>
          </a:prstGeom>
          <a:ln w="28575">
            <a:solidFill>
              <a:srgbClr val="B00000"/>
            </a:solidFill>
          </a:ln>
        </p:spPr>
        <p:style>
          <a:lnRef idx="1">
            <a:schemeClr val="accent1"/>
          </a:lnRef>
          <a:fillRef idx="0">
            <a:schemeClr val="accent1"/>
          </a:fillRef>
          <a:effectRef idx="0">
            <a:schemeClr val="accent1"/>
          </a:effectRef>
          <a:fontRef idx="minor">
            <a:schemeClr val="tx1"/>
          </a:fontRef>
        </p:style>
      </p:cxnSp>
      <p:sp>
        <p:nvSpPr>
          <p:cNvPr id="7" name="线形标注 1 6">
            <a:extLst>
              <a:ext uri="{FF2B5EF4-FFF2-40B4-BE49-F238E27FC236}">
                <a16:creationId xmlns="" xmlns:a16="http://schemas.microsoft.com/office/drawing/2014/main" id="{33AB278E-068A-D74E-B79A-28E5C6218950}"/>
              </a:ext>
            </a:extLst>
          </p:cNvPr>
          <p:cNvSpPr/>
          <p:nvPr/>
        </p:nvSpPr>
        <p:spPr>
          <a:xfrm>
            <a:off x="1017680" y="3934421"/>
            <a:ext cx="2413230" cy="743253"/>
          </a:xfrm>
          <a:prstGeom prst="borderCallout1">
            <a:avLst>
              <a:gd name="adj1" fmla="val 38417"/>
              <a:gd name="adj2" fmla="val 101597"/>
              <a:gd name="adj3" fmla="val -60811"/>
              <a:gd name="adj4" fmla="val 140797"/>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en-US" altLang="zh-CN" sz="1900" b="1" dirty="0">
                <a:latin typeface="微软雅黑" pitchFamily="34" charset="-122"/>
                <a:ea typeface="微软雅黑" pitchFamily="34" charset="-122"/>
              </a:rPr>
              <a:t>02</a:t>
            </a:r>
            <a:r>
              <a:rPr lang="zh-CN" altLang="en-US" sz="1900" b="1" dirty="0">
                <a:latin typeface="微软雅黑" pitchFamily="34" charset="-122"/>
                <a:ea typeface="微软雅黑" pitchFamily="34" charset="-122"/>
              </a:rPr>
              <a:t>表示</a:t>
            </a:r>
            <a:r>
              <a:rPr lang="zh-CN" altLang="en-US" sz="1900" b="1" dirty="0">
                <a:solidFill>
                  <a:srgbClr val="FF0000"/>
                </a:solidFill>
                <a:latin typeface="微软雅黑" pitchFamily="34" charset="-122"/>
                <a:ea typeface="微软雅黑" pitchFamily="34" charset="-122"/>
              </a:rPr>
              <a:t>申请时间</a:t>
            </a:r>
            <a:r>
              <a:rPr lang="zh-CN" altLang="en-US" sz="1900" b="1" dirty="0">
                <a:latin typeface="微软雅黑" pitchFamily="34" charset="-122"/>
                <a:ea typeface="微软雅黑" pitchFamily="34" charset="-122"/>
              </a:rPr>
              <a:t>，即</a:t>
            </a:r>
            <a:r>
              <a:rPr lang="en-US" altLang="zh-CN" sz="1900" b="1" dirty="0">
                <a:latin typeface="微软雅黑" pitchFamily="34" charset="-122"/>
                <a:ea typeface="微软雅黑" pitchFamily="34" charset="-122"/>
              </a:rPr>
              <a:t>2002</a:t>
            </a:r>
            <a:r>
              <a:rPr lang="zh-CN" altLang="en-US" sz="1900" b="1" dirty="0">
                <a:latin typeface="微软雅黑" pitchFamily="34" charset="-122"/>
                <a:ea typeface="微软雅黑" pitchFamily="34" charset="-122"/>
              </a:rPr>
              <a:t>年申请的</a:t>
            </a:r>
          </a:p>
        </p:txBody>
      </p:sp>
      <p:sp>
        <p:nvSpPr>
          <p:cNvPr id="8" name="线形标注 1 7">
            <a:extLst>
              <a:ext uri="{FF2B5EF4-FFF2-40B4-BE49-F238E27FC236}">
                <a16:creationId xmlns="" xmlns:a16="http://schemas.microsoft.com/office/drawing/2014/main" id="{FF40F728-10FA-7F48-9C5E-7074029AC72C}"/>
              </a:ext>
            </a:extLst>
          </p:cNvPr>
          <p:cNvSpPr/>
          <p:nvPr/>
        </p:nvSpPr>
        <p:spPr>
          <a:xfrm>
            <a:off x="3820115" y="3934421"/>
            <a:ext cx="2707141" cy="2520340"/>
          </a:xfrm>
          <a:prstGeom prst="borderCallout1">
            <a:avLst>
              <a:gd name="adj1" fmla="val -7297"/>
              <a:gd name="adj2" fmla="val 50212"/>
              <a:gd name="adj3" fmla="val -17569"/>
              <a:gd name="adj4" fmla="val 55481"/>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1900" b="1" dirty="0">
                <a:latin typeface="微软雅黑" pitchFamily="34" charset="-122"/>
                <a:ea typeface="微软雅黑" pitchFamily="34" charset="-122"/>
              </a:rPr>
              <a:t>第三位表示</a:t>
            </a:r>
            <a:r>
              <a:rPr lang="zh-CN" altLang="en-US" sz="1900" b="1" dirty="0">
                <a:solidFill>
                  <a:srgbClr val="FF0000"/>
                </a:solidFill>
                <a:latin typeface="微软雅黑" pitchFamily="34" charset="-122"/>
                <a:ea typeface="微软雅黑" pitchFamily="34" charset="-122"/>
              </a:rPr>
              <a:t>申请种类</a:t>
            </a:r>
            <a:r>
              <a:rPr lang="zh-CN" altLang="en-US" sz="1900" b="1" dirty="0">
                <a:latin typeface="微软雅黑" pitchFamily="34" charset="-122"/>
                <a:ea typeface="微软雅黑" pitchFamily="34" charset="-122"/>
              </a:rPr>
              <a:t>：</a:t>
            </a:r>
          </a:p>
          <a:p>
            <a:pPr>
              <a:lnSpc>
                <a:spcPct val="120000"/>
              </a:lnSpc>
            </a:pPr>
            <a:r>
              <a:rPr lang="en-US" altLang="zh-CN" sz="1700" b="1" dirty="0">
                <a:latin typeface="微软雅黑" pitchFamily="34" charset="-122"/>
                <a:ea typeface="微软雅黑" pitchFamily="34" charset="-122"/>
              </a:rPr>
              <a:t>1 </a:t>
            </a:r>
            <a:r>
              <a:rPr lang="zh-CN" altLang="en-US" sz="1700" b="1" dirty="0">
                <a:latin typeface="微软雅黑" pitchFamily="34" charset="-122"/>
                <a:ea typeface="微软雅黑" pitchFamily="34" charset="-122"/>
              </a:rPr>
              <a:t>发明专利申请</a:t>
            </a:r>
          </a:p>
          <a:p>
            <a:pPr>
              <a:lnSpc>
                <a:spcPct val="120000"/>
              </a:lnSpc>
            </a:pPr>
            <a:r>
              <a:rPr lang="en-US" altLang="zh-CN" sz="1700" b="1" dirty="0">
                <a:latin typeface="微软雅黑" pitchFamily="34" charset="-122"/>
                <a:ea typeface="微软雅黑" pitchFamily="34" charset="-122"/>
              </a:rPr>
              <a:t>2 </a:t>
            </a:r>
            <a:r>
              <a:rPr lang="zh-CN" altLang="en-US" sz="1700" b="1" dirty="0">
                <a:latin typeface="微软雅黑" pitchFamily="34" charset="-122"/>
                <a:ea typeface="微软雅黑" pitchFamily="34" charset="-122"/>
              </a:rPr>
              <a:t>实用新型申请</a:t>
            </a:r>
          </a:p>
          <a:p>
            <a:pPr>
              <a:lnSpc>
                <a:spcPct val="120000"/>
              </a:lnSpc>
            </a:pPr>
            <a:r>
              <a:rPr lang="en-US" altLang="zh-CN" sz="1700" b="1" dirty="0">
                <a:latin typeface="微软雅黑" pitchFamily="34" charset="-122"/>
                <a:ea typeface="微软雅黑" pitchFamily="34" charset="-122"/>
              </a:rPr>
              <a:t>3 </a:t>
            </a:r>
            <a:r>
              <a:rPr lang="zh-CN" altLang="en-US" sz="1700" b="1" dirty="0">
                <a:latin typeface="微软雅黑" pitchFamily="34" charset="-122"/>
                <a:ea typeface="微软雅黑" pitchFamily="34" charset="-122"/>
              </a:rPr>
              <a:t>外观设计申请</a:t>
            </a:r>
          </a:p>
          <a:p>
            <a:pPr>
              <a:lnSpc>
                <a:spcPct val="120000"/>
              </a:lnSpc>
            </a:pPr>
            <a:r>
              <a:rPr lang="en-US" altLang="zh-CN" sz="1700" b="1" dirty="0">
                <a:latin typeface="微软雅黑" pitchFamily="34" charset="-122"/>
                <a:ea typeface="微软雅黑" pitchFamily="34" charset="-122"/>
              </a:rPr>
              <a:t>8 </a:t>
            </a:r>
            <a:r>
              <a:rPr lang="zh-CN" altLang="en-US" sz="1700" b="1" dirty="0">
                <a:latin typeface="微软雅黑" pitchFamily="34" charset="-122"/>
                <a:ea typeface="微软雅黑" pitchFamily="34" charset="-122"/>
              </a:rPr>
              <a:t>发明专利</a:t>
            </a:r>
            <a:r>
              <a:rPr lang="en-US" altLang="zh-CN" sz="1700" b="1" dirty="0">
                <a:latin typeface="微软雅黑" pitchFamily="34" charset="-122"/>
                <a:ea typeface="微软雅黑" pitchFamily="34" charset="-122"/>
              </a:rPr>
              <a:t>PCT</a:t>
            </a:r>
            <a:r>
              <a:rPr lang="zh-CN" altLang="en-US" sz="1700" b="1" dirty="0">
                <a:latin typeface="微软雅黑" pitchFamily="34" charset="-122"/>
                <a:ea typeface="微软雅黑" pitchFamily="34" charset="-122"/>
              </a:rPr>
              <a:t>进入中国国家阶段申请</a:t>
            </a:r>
          </a:p>
          <a:p>
            <a:pPr>
              <a:lnSpc>
                <a:spcPct val="120000"/>
              </a:lnSpc>
            </a:pPr>
            <a:r>
              <a:rPr lang="en-US" altLang="zh-CN" sz="1700" b="1" dirty="0">
                <a:latin typeface="微软雅黑" pitchFamily="34" charset="-122"/>
                <a:ea typeface="微软雅黑" pitchFamily="34" charset="-122"/>
              </a:rPr>
              <a:t>9 </a:t>
            </a:r>
            <a:r>
              <a:rPr lang="zh-CN" altLang="en-US" sz="1700" b="1" dirty="0">
                <a:latin typeface="微软雅黑" pitchFamily="34" charset="-122"/>
                <a:ea typeface="微软雅黑" pitchFamily="34" charset="-122"/>
              </a:rPr>
              <a:t>实用新型专利</a:t>
            </a:r>
            <a:r>
              <a:rPr lang="en-US" altLang="zh-CN" sz="1700" b="1" dirty="0">
                <a:latin typeface="微软雅黑" pitchFamily="34" charset="-122"/>
                <a:ea typeface="微软雅黑" pitchFamily="34" charset="-122"/>
              </a:rPr>
              <a:t>PCT</a:t>
            </a:r>
            <a:r>
              <a:rPr lang="zh-CN" altLang="en-US" sz="1700" b="1" dirty="0">
                <a:latin typeface="微软雅黑" pitchFamily="34" charset="-122"/>
                <a:ea typeface="微软雅黑" pitchFamily="34" charset="-122"/>
              </a:rPr>
              <a:t>进入中国国家阶段申请</a:t>
            </a:r>
          </a:p>
        </p:txBody>
      </p:sp>
      <p:sp>
        <p:nvSpPr>
          <p:cNvPr id="9" name="线形标注 1 8">
            <a:extLst>
              <a:ext uri="{FF2B5EF4-FFF2-40B4-BE49-F238E27FC236}">
                <a16:creationId xmlns="" xmlns:a16="http://schemas.microsoft.com/office/drawing/2014/main" id="{62A2F7BE-0ED0-9D42-A500-BB86EA6388BC}"/>
              </a:ext>
            </a:extLst>
          </p:cNvPr>
          <p:cNvSpPr/>
          <p:nvPr/>
        </p:nvSpPr>
        <p:spPr>
          <a:xfrm>
            <a:off x="6755248" y="3934420"/>
            <a:ext cx="1500198" cy="1141508"/>
          </a:xfrm>
          <a:prstGeom prst="borderCallout1">
            <a:avLst>
              <a:gd name="adj1" fmla="val -6292"/>
              <a:gd name="adj2" fmla="val 46101"/>
              <a:gd name="adj3" fmla="val -33839"/>
              <a:gd name="adj4" fmla="val 25587"/>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1900" b="1" dirty="0">
                <a:latin typeface="微软雅黑" pitchFamily="34" charset="-122"/>
                <a:ea typeface="微软雅黑" pitchFamily="34" charset="-122"/>
              </a:rPr>
              <a:t>第四至八位表示当年的</a:t>
            </a:r>
            <a:r>
              <a:rPr lang="zh-CN" altLang="en-US" sz="1900" b="1" dirty="0">
                <a:solidFill>
                  <a:srgbClr val="FF0000"/>
                </a:solidFill>
                <a:latin typeface="微软雅黑" pitchFamily="34" charset="-122"/>
                <a:ea typeface="微软雅黑" pitchFamily="34" charset="-122"/>
              </a:rPr>
              <a:t>流水号</a:t>
            </a:r>
          </a:p>
        </p:txBody>
      </p:sp>
      <p:sp>
        <p:nvSpPr>
          <p:cNvPr id="10" name="线形标注 1 9">
            <a:extLst>
              <a:ext uri="{FF2B5EF4-FFF2-40B4-BE49-F238E27FC236}">
                <a16:creationId xmlns="" xmlns:a16="http://schemas.microsoft.com/office/drawing/2014/main" id="{6AEA9414-F8E8-A546-85C6-93C1E419AC33}"/>
              </a:ext>
            </a:extLst>
          </p:cNvPr>
          <p:cNvSpPr/>
          <p:nvPr/>
        </p:nvSpPr>
        <p:spPr>
          <a:xfrm>
            <a:off x="8399462" y="3951520"/>
            <a:ext cx="2286016" cy="2143140"/>
          </a:xfrm>
          <a:prstGeom prst="borderCallout1">
            <a:avLst>
              <a:gd name="adj1" fmla="val -1565"/>
              <a:gd name="adj2" fmla="val 46589"/>
              <a:gd name="adj3" fmla="val -20050"/>
              <a:gd name="adj4" fmla="val 20488"/>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en-US" altLang="zh-CN" sz="1900" b="1" dirty="0">
                <a:latin typeface="微软雅黑" pitchFamily="34" charset="-122"/>
                <a:ea typeface="微软雅黑" pitchFamily="34" charset="-122"/>
              </a:rPr>
              <a:t>.X</a:t>
            </a:r>
            <a:r>
              <a:rPr lang="zh-CN" altLang="en-US" sz="1900" b="1" dirty="0">
                <a:latin typeface="微软雅黑" pitchFamily="34" charset="-122"/>
                <a:ea typeface="微软雅黑" pitchFamily="34" charset="-122"/>
              </a:rPr>
              <a:t>为校验位，是指以专利申请号中使用的数字组合作为源数据经过计算得出的</a:t>
            </a:r>
            <a:r>
              <a:rPr lang="en-US" altLang="zh-CN" sz="1900" b="1" dirty="0">
                <a:latin typeface="微软雅黑" pitchFamily="34" charset="-122"/>
                <a:ea typeface="微软雅黑" pitchFamily="34" charset="-122"/>
              </a:rPr>
              <a:t>1</a:t>
            </a:r>
            <a:r>
              <a:rPr lang="zh-CN" altLang="en-US" sz="1900" b="1" dirty="0">
                <a:latin typeface="微软雅黑" pitchFamily="34" charset="-122"/>
                <a:ea typeface="微软雅黑" pitchFamily="34" charset="-122"/>
              </a:rPr>
              <a:t>位阿拉伯数字（</a:t>
            </a:r>
            <a:r>
              <a:rPr lang="en-US" altLang="zh-CN" sz="1900" b="1" dirty="0">
                <a:latin typeface="微软雅黑" pitchFamily="34" charset="-122"/>
                <a:ea typeface="微软雅黑" pitchFamily="34" charset="-122"/>
              </a:rPr>
              <a:t>0</a:t>
            </a:r>
            <a:r>
              <a:rPr lang="zh-CN" altLang="en-US" sz="1900" b="1" dirty="0">
                <a:latin typeface="微软雅黑" pitchFamily="34" charset="-122"/>
                <a:ea typeface="微软雅黑" pitchFamily="34" charset="-122"/>
              </a:rPr>
              <a:t>至</a:t>
            </a:r>
            <a:r>
              <a:rPr lang="en-US" altLang="zh-CN" sz="1900" b="1" dirty="0">
                <a:latin typeface="微软雅黑" pitchFamily="34" charset="-122"/>
                <a:ea typeface="微软雅黑" pitchFamily="34" charset="-122"/>
              </a:rPr>
              <a:t>9</a:t>
            </a:r>
            <a:r>
              <a:rPr lang="zh-CN" altLang="en-US" sz="1900" b="1" dirty="0">
                <a:latin typeface="微软雅黑" pitchFamily="34" charset="-122"/>
                <a:ea typeface="微软雅黑" pitchFamily="34" charset="-122"/>
              </a:rPr>
              <a:t>）或大写英文字母</a:t>
            </a:r>
            <a:r>
              <a:rPr lang="en-US" altLang="zh-CN" sz="1900" b="1" dirty="0">
                <a:latin typeface="微软雅黑" pitchFamily="34" charset="-122"/>
                <a:ea typeface="微软雅黑" pitchFamily="34" charset="-122"/>
              </a:rPr>
              <a:t>X</a:t>
            </a:r>
            <a:endParaRPr lang="zh-CN" altLang="en-US" sz="1900" b="1" dirty="0">
              <a:latin typeface="微软雅黑" pitchFamily="34" charset="-122"/>
              <a:ea typeface="微软雅黑" pitchFamily="34" charset="-122"/>
            </a:endParaRPr>
          </a:p>
        </p:txBody>
      </p:sp>
      <p:cxnSp>
        <p:nvCxnSpPr>
          <p:cNvPr id="11" name="直接连接符 15">
            <a:extLst>
              <a:ext uri="{FF2B5EF4-FFF2-40B4-BE49-F238E27FC236}">
                <a16:creationId xmlns="" xmlns:a16="http://schemas.microsoft.com/office/drawing/2014/main" id="{CD26AD63-77AD-AD49-A665-69F8373DA124}"/>
              </a:ext>
            </a:extLst>
          </p:cNvPr>
          <p:cNvCxnSpPr/>
          <p:nvPr/>
        </p:nvCxnSpPr>
        <p:spPr>
          <a:xfrm>
            <a:off x="4295008" y="3430364"/>
            <a:ext cx="662391" cy="0"/>
          </a:xfrm>
          <a:prstGeom prst="line">
            <a:avLst/>
          </a:prstGeom>
          <a:ln w="28575">
            <a:solidFill>
              <a:srgbClr val="B00000"/>
            </a:solidFill>
          </a:ln>
        </p:spPr>
        <p:style>
          <a:lnRef idx="1">
            <a:schemeClr val="accent1"/>
          </a:lnRef>
          <a:fillRef idx="0">
            <a:schemeClr val="accent1"/>
          </a:fillRef>
          <a:effectRef idx="0">
            <a:schemeClr val="accent1"/>
          </a:effectRef>
          <a:fontRef idx="minor">
            <a:schemeClr val="tx1"/>
          </a:fontRef>
        </p:style>
      </p:cxnSp>
      <p:sp>
        <p:nvSpPr>
          <p:cNvPr id="12" name="五角星 11">
            <a:extLst>
              <a:ext uri="{FF2B5EF4-FFF2-40B4-BE49-F238E27FC236}">
                <a16:creationId xmlns="" xmlns:a16="http://schemas.microsoft.com/office/drawing/2014/main" id="{CB87EBE6-8DE1-6040-A6F9-8ECFF748B28D}"/>
              </a:ext>
            </a:extLst>
          </p:cNvPr>
          <p:cNvSpPr/>
          <p:nvPr/>
        </p:nvSpPr>
        <p:spPr bwMode="auto">
          <a:xfrm>
            <a:off x="7388108" y="274072"/>
            <a:ext cx="476191" cy="499570"/>
          </a:xfrm>
          <a:prstGeom prst="star5">
            <a:avLst/>
          </a:prstGeom>
          <a:noFill/>
          <a:ln w="28575">
            <a:solidFill>
              <a:srgbClr val="B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p>
        </p:txBody>
      </p:sp>
    </p:spTree>
    <p:extLst>
      <p:ext uri="{BB962C8B-B14F-4D97-AF65-F5344CB8AC3E}">
        <p14:creationId xmlns:p14="http://schemas.microsoft.com/office/powerpoint/2010/main" val="7113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r>
              <a:rPr kumimoji="1" lang="en-US" altLang="zh-CN" dirty="0"/>
              <a:t>-</a:t>
            </a:r>
            <a:r>
              <a:rPr kumimoji="1" lang="en-US" altLang="zh-Hans" dirty="0"/>
              <a:t>-</a:t>
            </a:r>
            <a:r>
              <a:rPr kumimoji="1" lang="zh-CN" altLang="en-US" dirty="0"/>
              <a:t>申请号的构成</a:t>
            </a:r>
          </a:p>
        </p:txBody>
      </p:sp>
      <p:sp>
        <p:nvSpPr>
          <p:cNvPr id="12" name="五角星 11">
            <a:extLst>
              <a:ext uri="{FF2B5EF4-FFF2-40B4-BE49-F238E27FC236}">
                <a16:creationId xmlns="" xmlns:a16="http://schemas.microsoft.com/office/drawing/2014/main" id="{CB87EBE6-8DE1-6040-A6F9-8ECFF748B28D}"/>
              </a:ext>
            </a:extLst>
          </p:cNvPr>
          <p:cNvSpPr/>
          <p:nvPr/>
        </p:nvSpPr>
        <p:spPr bwMode="auto">
          <a:xfrm>
            <a:off x="7388108" y="274072"/>
            <a:ext cx="476191" cy="499570"/>
          </a:xfrm>
          <a:prstGeom prst="star5">
            <a:avLst/>
          </a:prstGeom>
          <a:noFill/>
          <a:ln w="28575">
            <a:solidFill>
              <a:srgbClr val="B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p>
        </p:txBody>
      </p:sp>
      <p:sp>
        <p:nvSpPr>
          <p:cNvPr id="13" name="TextBox 6">
            <a:extLst>
              <a:ext uri="{FF2B5EF4-FFF2-40B4-BE49-F238E27FC236}">
                <a16:creationId xmlns="" xmlns:a16="http://schemas.microsoft.com/office/drawing/2014/main" id="{8A25C7B4-DFFE-D147-BFA0-5A6CA8F920DB}"/>
              </a:ext>
            </a:extLst>
          </p:cNvPr>
          <p:cNvSpPr txBox="1"/>
          <p:nvPr/>
        </p:nvSpPr>
        <p:spPr>
          <a:xfrm>
            <a:off x="262558" y="1413570"/>
            <a:ext cx="11327784" cy="3826688"/>
          </a:xfrm>
          <a:prstGeom prst="rect">
            <a:avLst/>
          </a:prstGeom>
          <a:noFill/>
        </p:spPr>
        <p:txBody>
          <a:bodyPr wrap="square" lIns="108850" tIns="54425" rIns="108850" bIns="54425" rtlCol="0">
            <a:spAutoFit/>
          </a:bodyPr>
          <a:lstStyle/>
          <a:p>
            <a:pPr lvl="1">
              <a:lnSpc>
                <a:spcPct val="110000"/>
              </a:lnSpc>
              <a:spcAft>
                <a:spcPts val="714"/>
              </a:spcAft>
            </a:pPr>
            <a:r>
              <a:rPr lang="en-US" altLang="zh-CN" sz="3300" b="1" dirty="0">
                <a:latin typeface="微软雅黑" pitchFamily="34" charset="-122"/>
                <a:ea typeface="微软雅黑" pitchFamily="34" charset="-122"/>
              </a:rPr>
              <a:t>2003</a:t>
            </a:r>
            <a:r>
              <a:rPr lang="zh-CN" altLang="en-US" sz="3300" b="1" dirty="0">
                <a:latin typeface="微软雅黑" pitchFamily="34" charset="-122"/>
                <a:ea typeface="微软雅黑" pitchFamily="34" charset="-122"/>
              </a:rPr>
              <a:t>年</a:t>
            </a:r>
            <a:r>
              <a:rPr lang="en-US" altLang="zh-CN" sz="3300" b="1" dirty="0">
                <a:latin typeface="微软雅黑" pitchFamily="34" charset="-122"/>
                <a:ea typeface="微软雅黑" pitchFamily="34" charset="-122"/>
              </a:rPr>
              <a:t>10</a:t>
            </a:r>
            <a:r>
              <a:rPr lang="zh-CN" altLang="en-US" sz="3300" b="1" dirty="0">
                <a:latin typeface="微软雅黑" pitchFamily="34" charset="-122"/>
                <a:ea typeface="微软雅黑" pitchFamily="34" charset="-122"/>
              </a:rPr>
              <a:t>月以后申请号的构成：</a:t>
            </a:r>
          </a:p>
          <a:p>
            <a:pPr lvl="1" algn="ctr">
              <a:lnSpc>
                <a:spcPct val="110000"/>
              </a:lnSpc>
            </a:pPr>
            <a:r>
              <a:rPr lang="zh-CN" altLang="en-US" sz="2900" b="1" dirty="0">
                <a:solidFill>
                  <a:srgbClr val="FF0000"/>
                </a:solidFill>
                <a:latin typeface="微软雅黑" pitchFamily="34" charset="-122"/>
                <a:ea typeface="微软雅黑" pitchFamily="34" charset="-122"/>
              </a:rPr>
              <a:t>年份</a:t>
            </a:r>
            <a:r>
              <a:rPr lang="en-US" altLang="zh-CN" sz="2900" b="1" dirty="0">
                <a:solidFill>
                  <a:srgbClr val="FF0000"/>
                </a:solidFill>
                <a:latin typeface="微软雅黑" pitchFamily="34" charset="-122"/>
                <a:ea typeface="微软雅黑" pitchFamily="34" charset="-122"/>
              </a:rPr>
              <a:t>(4</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a:t>
            </a:r>
            <a:r>
              <a:rPr lang="zh-CN" altLang="en-US" sz="2900" b="1" dirty="0">
                <a:solidFill>
                  <a:srgbClr val="FF0000"/>
                </a:solidFill>
                <a:latin typeface="微软雅黑" pitchFamily="34" charset="-122"/>
                <a:ea typeface="微软雅黑" pitchFamily="34" charset="-122"/>
              </a:rPr>
              <a:t>专利类型</a:t>
            </a:r>
            <a:r>
              <a:rPr lang="en-US" altLang="zh-CN" sz="2900" b="1" dirty="0">
                <a:solidFill>
                  <a:srgbClr val="FF0000"/>
                </a:solidFill>
                <a:latin typeface="微软雅黑" pitchFamily="34" charset="-122"/>
                <a:ea typeface="微软雅黑" pitchFamily="34" charset="-122"/>
              </a:rPr>
              <a:t>(1</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a:t>
            </a:r>
            <a:r>
              <a:rPr lang="zh-CN" altLang="en-US" sz="2900" b="1" dirty="0">
                <a:solidFill>
                  <a:srgbClr val="FF0000"/>
                </a:solidFill>
                <a:latin typeface="微软雅黑" pitchFamily="34" charset="-122"/>
                <a:ea typeface="微软雅黑" pitchFamily="34" charset="-122"/>
              </a:rPr>
              <a:t>流水号</a:t>
            </a:r>
            <a:r>
              <a:rPr lang="en-US" altLang="zh-CN" sz="2900" b="1" dirty="0">
                <a:solidFill>
                  <a:srgbClr val="FF0000"/>
                </a:solidFill>
                <a:latin typeface="微软雅黑" pitchFamily="34" charset="-122"/>
                <a:ea typeface="微软雅黑" pitchFamily="34" charset="-122"/>
              </a:rPr>
              <a:t>(7</a:t>
            </a:r>
            <a:r>
              <a:rPr lang="zh-CN" altLang="en-US" sz="2900" b="1" dirty="0">
                <a:solidFill>
                  <a:srgbClr val="FF0000"/>
                </a:solidFill>
                <a:latin typeface="微软雅黑" pitchFamily="34" charset="-122"/>
                <a:ea typeface="微软雅黑" pitchFamily="34" charset="-122"/>
              </a:rPr>
              <a:t>位</a:t>
            </a:r>
            <a:r>
              <a:rPr lang="en-US" altLang="zh-CN" sz="2900" b="1" dirty="0">
                <a:solidFill>
                  <a:srgbClr val="FF0000"/>
                </a:solidFill>
                <a:latin typeface="微软雅黑" pitchFamily="34" charset="-122"/>
                <a:ea typeface="微软雅黑" pitchFamily="34" charset="-122"/>
              </a:rPr>
              <a:t>)-.X(</a:t>
            </a:r>
            <a:r>
              <a:rPr lang="zh-CN" altLang="en-US" sz="2900" b="1" dirty="0">
                <a:solidFill>
                  <a:srgbClr val="FF0000"/>
                </a:solidFill>
                <a:latin typeface="微软雅黑" pitchFamily="34" charset="-122"/>
                <a:ea typeface="微软雅黑" pitchFamily="34" charset="-122"/>
              </a:rPr>
              <a:t>校验位</a:t>
            </a:r>
            <a:r>
              <a:rPr lang="en-US" altLang="zh-CN" sz="2900" b="1" dirty="0">
                <a:solidFill>
                  <a:srgbClr val="FF0000"/>
                </a:solidFill>
                <a:latin typeface="微软雅黑" pitchFamily="34" charset="-122"/>
                <a:ea typeface="微软雅黑" pitchFamily="34" charset="-122"/>
              </a:rPr>
              <a:t>)</a:t>
            </a:r>
          </a:p>
          <a:p>
            <a:pPr lvl="1" algn="ctr">
              <a:lnSpc>
                <a:spcPct val="110000"/>
              </a:lnSpc>
            </a:pPr>
            <a:endParaRPr lang="en-US" altLang="zh-CN" sz="1200" b="1" dirty="0">
              <a:solidFill>
                <a:srgbClr val="FF0000"/>
              </a:solidFill>
              <a:latin typeface="微软雅黑" pitchFamily="34" charset="-122"/>
              <a:ea typeface="微软雅黑" pitchFamily="34" charset="-122"/>
            </a:endParaRPr>
          </a:p>
          <a:p>
            <a:pPr lvl="1" algn="ctr">
              <a:lnSpc>
                <a:spcPct val="110000"/>
              </a:lnSpc>
              <a:spcBef>
                <a:spcPts val="714"/>
              </a:spcBef>
              <a:spcAft>
                <a:spcPts val="714"/>
              </a:spcAft>
            </a:pPr>
            <a:r>
              <a:rPr lang="zh-CN" altLang="en-US" sz="4300" b="1" dirty="0">
                <a:latin typeface="微软雅黑" pitchFamily="34" charset="-122"/>
                <a:ea typeface="微软雅黑" pitchFamily="34" charset="-122"/>
              </a:rPr>
              <a:t>如</a:t>
            </a:r>
            <a:r>
              <a:rPr lang="en-US" altLang="zh-CN" sz="4300" b="1" dirty="0">
                <a:latin typeface="微软雅黑" pitchFamily="34" charset="-122"/>
                <a:ea typeface="微软雅黑" pitchFamily="34" charset="-122"/>
              </a:rPr>
              <a:t>2005</a:t>
            </a:r>
            <a:r>
              <a:rPr lang="en-US" altLang="zh-CN" sz="4300" b="1" dirty="0">
                <a:solidFill>
                  <a:srgbClr val="FF0000"/>
                </a:solidFill>
                <a:latin typeface="微软雅黑" pitchFamily="34" charset="-122"/>
                <a:ea typeface="微软雅黑" pitchFamily="34" charset="-122"/>
              </a:rPr>
              <a:t>1</a:t>
            </a:r>
            <a:r>
              <a:rPr lang="en-US" altLang="zh-CN" sz="4300" b="1" dirty="0">
                <a:latin typeface="微软雅黑" pitchFamily="34" charset="-122"/>
                <a:ea typeface="微软雅黑" pitchFamily="34" charset="-122"/>
              </a:rPr>
              <a:t>0017709.3</a:t>
            </a:r>
          </a:p>
          <a:p>
            <a:pPr lvl="1" algn="ctr">
              <a:lnSpc>
                <a:spcPct val="110000"/>
              </a:lnSpc>
              <a:spcBef>
                <a:spcPts val="714"/>
              </a:spcBef>
              <a:spcAft>
                <a:spcPts val="714"/>
              </a:spcAft>
            </a:pPr>
            <a:endParaRPr lang="en-US" altLang="zh-CN" sz="4300" b="1"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ü"/>
            </a:pPr>
            <a:endParaRPr lang="en-US" altLang="zh-CN" sz="3300" b="1" dirty="0">
              <a:latin typeface="微软雅黑" pitchFamily="34" charset="-122"/>
              <a:ea typeface="微软雅黑" pitchFamily="34" charset="-122"/>
            </a:endParaRPr>
          </a:p>
        </p:txBody>
      </p:sp>
      <p:cxnSp>
        <p:nvCxnSpPr>
          <p:cNvPr id="14" name="直接连接符 8">
            <a:extLst>
              <a:ext uri="{FF2B5EF4-FFF2-40B4-BE49-F238E27FC236}">
                <a16:creationId xmlns="" xmlns:a16="http://schemas.microsoft.com/office/drawing/2014/main" id="{AC613EC7-4837-7142-BDCA-DEB0861C9D5F}"/>
              </a:ext>
            </a:extLst>
          </p:cNvPr>
          <p:cNvCxnSpPr/>
          <p:nvPr/>
        </p:nvCxnSpPr>
        <p:spPr>
          <a:xfrm>
            <a:off x="4248957" y="3573810"/>
            <a:ext cx="1270187" cy="1588"/>
          </a:xfrm>
          <a:prstGeom prst="line">
            <a:avLst/>
          </a:prstGeom>
          <a:ln w="28575">
            <a:solidFill>
              <a:srgbClr val="B00000"/>
            </a:solidFill>
          </a:ln>
        </p:spPr>
        <p:style>
          <a:lnRef idx="1">
            <a:schemeClr val="accent1"/>
          </a:lnRef>
          <a:fillRef idx="0">
            <a:schemeClr val="accent1"/>
          </a:fillRef>
          <a:effectRef idx="0">
            <a:schemeClr val="accent1"/>
          </a:effectRef>
          <a:fontRef idx="minor">
            <a:schemeClr val="tx1"/>
          </a:fontRef>
        </p:style>
      </p:cxnSp>
      <p:cxnSp>
        <p:nvCxnSpPr>
          <p:cNvPr id="15" name="直接连接符 10">
            <a:extLst>
              <a:ext uri="{FF2B5EF4-FFF2-40B4-BE49-F238E27FC236}">
                <a16:creationId xmlns="" xmlns:a16="http://schemas.microsoft.com/office/drawing/2014/main" id="{76CE2C9F-9190-EC41-9BE2-A42A9CB585D7}"/>
              </a:ext>
            </a:extLst>
          </p:cNvPr>
          <p:cNvCxnSpPr>
            <a:cxnSpLocks/>
          </p:cNvCxnSpPr>
          <p:nvPr/>
        </p:nvCxnSpPr>
        <p:spPr>
          <a:xfrm>
            <a:off x="5978696" y="3573810"/>
            <a:ext cx="2276750" cy="0"/>
          </a:xfrm>
          <a:prstGeom prst="line">
            <a:avLst/>
          </a:prstGeom>
          <a:ln w="28575">
            <a:solidFill>
              <a:srgbClr val="B00000"/>
            </a:solidFill>
          </a:ln>
        </p:spPr>
        <p:style>
          <a:lnRef idx="1">
            <a:schemeClr val="accent1"/>
          </a:lnRef>
          <a:fillRef idx="0">
            <a:schemeClr val="accent1"/>
          </a:fillRef>
          <a:effectRef idx="0">
            <a:schemeClr val="accent1"/>
          </a:effectRef>
          <a:fontRef idx="minor">
            <a:schemeClr val="tx1"/>
          </a:fontRef>
        </p:style>
      </p:cxnSp>
      <p:sp>
        <p:nvSpPr>
          <p:cNvPr id="16" name="线形标注 1 15">
            <a:extLst>
              <a:ext uri="{FF2B5EF4-FFF2-40B4-BE49-F238E27FC236}">
                <a16:creationId xmlns="" xmlns:a16="http://schemas.microsoft.com/office/drawing/2014/main" id="{BE8F0E4F-07C3-034C-A9B4-3E5CCA9E0B03}"/>
              </a:ext>
            </a:extLst>
          </p:cNvPr>
          <p:cNvSpPr/>
          <p:nvPr/>
        </p:nvSpPr>
        <p:spPr>
          <a:xfrm>
            <a:off x="2303945" y="4073876"/>
            <a:ext cx="1453247" cy="396092"/>
          </a:xfrm>
          <a:prstGeom prst="borderCallout1">
            <a:avLst>
              <a:gd name="adj1" fmla="val 38417"/>
              <a:gd name="adj2" fmla="val 101597"/>
              <a:gd name="adj3" fmla="val -101903"/>
              <a:gd name="adj4" fmla="val 153087"/>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1900" b="1" dirty="0">
                <a:latin typeface="微软雅黑" pitchFamily="34" charset="-122"/>
                <a:ea typeface="微软雅黑" pitchFamily="34" charset="-122"/>
              </a:rPr>
              <a:t>年份代码</a:t>
            </a:r>
          </a:p>
        </p:txBody>
      </p:sp>
      <p:sp>
        <p:nvSpPr>
          <p:cNvPr id="17" name="线形标注 1 16">
            <a:extLst>
              <a:ext uri="{FF2B5EF4-FFF2-40B4-BE49-F238E27FC236}">
                <a16:creationId xmlns="" xmlns:a16="http://schemas.microsoft.com/office/drawing/2014/main" id="{6DA9511D-EF28-104A-B8C0-CA00F33DFF3E}"/>
              </a:ext>
            </a:extLst>
          </p:cNvPr>
          <p:cNvSpPr/>
          <p:nvPr/>
        </p:nvSpPr>
        <p:spPr>
          <a:xfrm>
            <a:off x="4732835" y="4073876"/>
            <a:ext cx="1285806" cy="658192"/>
          </a:xfrm>
          <a:prstGeom prst="borderCallout1">
            <a:avLst>
              <a:gd name="adj1" fmla="val -7297"/>
              <a:gd name="adj2" fmla="val 50212"/>
              <a:gd name="adj3" fmla="val -70392"/>
              <a:gd name="adj4" fmla="val 71408"/>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1900" b="1" dirty="0">
                <a:latin typeface="微软雅黑" pitchFamily="34" charset="-122"/>
                <a:ea typeface="微软雅黑" pitchFamily="34" charset="-122"/>
              </a:rPr>
              <a:t>专利类别代码</a:t>
            </a:r>
          </a:p>
        </p:txBody>
      </p:sp>
      <p:sp>
        <p:nvSpPr>
          <p:cNvPr id="18" name="线形标注 1 17">
            <a:extLst>
              <a:ext uri="{FF2B5EF4-FFF2-40B4-BE49-F238E27FC236}">
                <a16:creationId xmlns="" xmlns:a16="http://schemas.microsoft.com/office/drawing/2014/main" id="{8BFB5314-BE6D-4347-9EFC-C34556DD63B5}"/>
              </a:ext>
            </a:extLst>
          </p:cNvPr>
          <p:cNvSpPr/>
          <p:nvPr/>
        </p:nvSpPr>
        <p:spPr>
          <a:xfrm>
            <a:off x="6590225" y="4073876"/>
            <a:ext cx="1103979" cy="396092"/>
          </a:xfrm>
          <a:prstGeom prst="borderCallout1">
            <a:avLst>
              <a:gd name="adj1" fmla="val -6292"/>
              <a:gd name="adj2" fmla="val 46101"/>
              <a:gd name="adj3" fmla="val -113563"/>
              <a:gd name="adj4" fmla="val 18569"/>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1900" b="1" dirty="0">
                <a:solidFill>
                  <a:schemeClr val="tx1"/>
                </a:solidFill>
                <a:latin typeface="微软雅黑" pitchFamily="34" charset="-122"/>
                <a:ea typeface="微软雅黑" pitchFamily="34" charset="-122"/>
              </a:rPr>
              <a:t>流水号</a:t>
            </a:r>
          </a:p>
        </p:txBody>
      </p:sp>
      <p:sp>
        <p:nvSpPr>
          <p:cNvPr id="19" name="线形标注 1 18">
            <a:extLst>
              <a:ext uri="{FF2B5EF4-FFF2-40B4-BE49-F238E27FC236}">
                <a16:creationId xmlns="" xmlns:a16="http://schemas.microsoft.com/office/drawing/2014/main" id="{E6EC7D11-9465-3E4F-8649-B4B2DA764733}"/>
              </a:ext>
            </a:extLst>
          </p:cNvPr>
          <p:cNvSpPr/>
          <p:nvPr/>
        </p:nvSpPr>
        <p:spPr>
          <a:xfrm>
            <a:off x="8447613" y="4073876"/>
            <a:ext cx="1103979" cy="396092"/>
          </a:xfrm>
          <a:prstGeom prst="borderCallout1">
            <a:avLst>
              <a:gd name="adj1" fmla="val -6292"/>
              <a:gd name="adj2" fmla="val 46101"/>
              <a:gd name="adj3" fmla="val -138862"/>
              <a:gd name="adj4" fmla="val 10627"/>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1900" b="1" dirty="0">
                <a:solidFill>
                  <a:schemeClr val="tx1"/>
                </a:solidFill>
                <a:latin typeface="微软雅黑" pitchFamily="34" charset="-122"/>
                <a:ea typeface="微软雅黑" pitchFamily="34" charset="-122"/>
              </a:rPr>
              <a:t>校验位</a:t>
            </a:r>
          </a:p>
        </p:txBody>
      </p:sp>
    </p:spTree>
    <p:extLst>
      <p:ext uri="{BB962C8B-B14F-4D97-AF65-F5344CB8AC3E}">
        <p14:creationId xmlns:p14="http://schemas.microsoft.com/office/powerpoint/2010/main" val="40442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trips(downLeft)">
                                      <p:cBhvr>
                                        <p:cTn id="11" dur="500"/>
                                        <p:tgtEl>
                                          <p:spTgt spid="1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trips(downRight)">
                                      <p:cBhvr>
                                        <p:cTn id="23" dur="500"/>
                                        <p:tgtEl>
                                          <p:spTgt spid="18"/>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trips(downRigh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normAutofit/>
          </a:bodyPr>
          <a:lstStyle/>
          <a:p>
            <a:r>
              <a:rPr kumimoji="1" lang="en-US" altLang="zh-CN" dirty="0"/>
              <a:t>1.4 </a:t>
            </a:r>
            <a:r>
              <a:rPr kumimoji="1" lang="zh-CN" altLang="en-US" dirty="0"/>
              <a:t>专利的种类和代码</a:t>
            </a:r>
            <a:r>
              <a:rPr kumimoji="1" lang="en-US" altLang="zh-CN" dirty="0"/>
              <a:t>-</a:t>
            </a:r>
            <a:r>
              <a:rPr kumimoji="1" lang="en-US" altLang="zh-Hans" dirty="0"/>
              <a:t>-</a:t>
            </a:r>
            <a:r>
              <a:rPr kumimoji="1" lang="zh-CN" altLang="en-US" dirty="0"/>
              <a:t>公开号和公告号</a:t>
            </a:r>
          </a:p>
        </p:txBody>
      </p:sp>
      <p:sp>
        <p:nvSpPr>
          <p:cNvPr id="11" name="TextBox 1">
            <a:extLst>
              <a:ext uri="{FF2B5EF4-FFF2-40B4-BE49-F238E27FC236}">
                <a16:creationId xmlns="" xmlns:a16="http://schemas.microsoft.com/office/drawing/2014/main" id="{F0765692-6C2E-C041-82D8-085263499171}"/>
              </a:ext>
            </a:extLst>
          </p:cNvPr>
          <p:cNvSpPr txBox="1"/>
          <p:nvPr/>
        </p:nvSpPr>
        <p:spPr>
          <a:xfrm>
            <a:off x="334566" y="1269554"/>
            <a:ext cx="11327784" cy="6217291"/>
          </a:xfrm>
          <a:prstGeom prst="rect">
            <a:avLst/>
          </a:prstGeom>
          <a:noFill/>
        </p:spPr>
        <p:txBody>
          <a:bodyPr wrap="square" lIns="108850" tIns="54425" rIns="108850" bIns="54425" rtlCol="0">
            <a:spAutoFit/>
          </a:bodyPr>
          <a:lstStyle/>
          <a:p>
            <a:pPr lvl="1">
              <a:lnSpc>
                <a:spcPct val="110000"/>
              </a:lnSpc>
              <a:spcAft>
                <a:spcPts val="714"/>
              </a:spcAft>
            </a:pPr>
            <a:endParaRPr lang="en-US" altLang="zh-CN" sz="1200" b="1"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2900" dirty="0">
                <a:solidFill>
                  <a:srgbClr val="FF0000"/>
                </a:solidFill>
                <a:latin typeface="微软雅黑" pitchFamily="34" charset="-122"/>
                <a:ea typeface="微软雅黑" pitchFamily="34" charset="-122"/>
              </a:rPr>
              <a:t>公开号</a:t>
            </a:r>
            <a:r>
              <a:rPr lang="zh-CN" altLang="en-US" sz="2900" dirty="0">
                <a:latin typeface="微软雅黑" pitchFamily="34" charset="-122"/>
                <a:ea typeface="微软雅黑" pitchFamily="34" charset="-122"/>
              </a:rPr>
              <a:t>是指发明专利申请经初步审查合格后给予公布时给予该公布的专利申请的号码；</a:t>
            </a:r>
          </a:p>
          <a:p>
            <a:pPr marL="1088502" lvl="1" indent="-544251">
              <a:lnSpc>
                <a:spcPct val="110000"/>
              </a:lnSpc>
              <a:spcAft>
                <a:spcPts val="714"/>
              </a:spcAft>
              <a:buFont typeface="Wingdings" pitchFamily="2" charset="2"/>
              <a:buChar char="p"/>
            </a:pPr>
            <a:r>
              <a:rPr lang="zh-CN" altLang="en-US" sz="2900" dirty="0">
                <a:solidFill>
                  <a:srgbClr val="FF0000"/>
                </a:solidFill>
                <a:latin typeface="微软雅黑" pitchFamily="34" charset="-122"/>
                <a:ea typeface="微软雅黑" pitchFamily="34" charset="-122"/>
              </a:rPr>
              <a:t>公告号</a:t>
            </a:r>
            <a:r>
              <a:rPr lang="zh-CN" altLang="en-US" sz="2900" dirty="0">
                <a:latin typeface="微软雅黑" pitchFamily="34" charset="-122"/>
                <a:ea typeface="微软雅黑" pitchFamily="34" charset="-122"/>
              </a:rPr>
              <a:t>是指发明专利申请、实用新型专利申请和外观设计申请符合授权条件时应当对上述专利申请予以公告，公告时给予该公告专利的号码。</a:t>
            </a:r>
          </a:p>
          <a:p>
            <a:pPr marL="1088502" lvl="1" indent="-544251">
              <a:lnSpc>
                <a:spcPct val="110000"/>
              </a:lnSpc>
              <a:spcAft>
                <a:spcPts val="714"/>
              </a:spcAft>
              <a:buFont typeface="Wingdings" pitchFamily="2" charset="2"/>
              <a:buChar char="p"/>
            </a:pPr>
            <a:r>
              <a:rPr lang="zh-CN" altLang="en-US" sz="2900" dirty="0">
                <a:latin typeface="微软雅黑" pitchFamily="34" charset="-122"/>
                <a:ea typeface="微软雅黑" pitchFamily="34" charset="-122"/>
              </a:rPr>
              <a:t>为了完整、准确地标识不同种类的专利文献，中国专利申请或专利的公开、公告号的构成为：</a:t>
            </a:r>
          </a:p>
          <a:p>
            <a:pPr lvl="1">
              <a:lnSpc>
                <a:spcPct val="110000"/>
              </a:lnSpc>
              <a:spcAft>
                <a:spcPts val="714"/>
              </a:spcAft>
            </a:pPr>
            <a:r>
              <a:rPr lang="zh-CN" altLang="en-US" sz="2900" b="1" dirty="0">
                <a:latin typeface="微软雅黑" pitchFamily="34" charset="-122"/>
                <a:ea typeface="微软雅黑" pitchFamily="34" charset="-122"/>
              </a:rPr>
              <a:t>中国国家代码</a:t>
            </a:r>
            <a:r>
              <a:rPr lang="en-US" altLang="zh-CN" sz="2900" b="1" dirty="0">
                <a:solidFill>
                  <a:srgbClr val="FF0000"/>
                </a:solidFill>
                <a:latin typeface="微软雅黑" pitchFamily="34" charset="-122"/>
                <a:ea typeface="微软雅黑" pitchFamily="34" charset="-122"/>
              </a:rPr>
              <a:t>CN+</a:t>
            </a:r>
            <a:r>
              <a:rPr lang="zh-CN" altLang="en-US" sz="2900" b="1" dirty="0">
                <a:solidFill>
                  <a:srgbClr val="FF0000"/>
                </a:solidFill>
                <a:latin typeface="微软雅黑" pitchFamily="34" charset="-122"/>
                <a:ea typeface="微软雅黑" pitchFamily="34" charset="-122"/>
              </a:rPr>
              <a:t>专利种类代码</a:t>
            </a:r>
            <a:r>
              <a:rPr lang="en-US" altLang="zh-CN" sz="2900" b="1" dirty="0">
                <a:latin typeface="微软雅黑" pitchFamily="34" charset="-122"/>
                <a:ea typeface="微软雅黑" pitchFamily="34" charset="-122"/>
              </a:rPr>
              <a:t>+</a:t>
            </a:r>
            <a:r>
              <a:rPr lang="zh-CN" altLang="en-US" sz="2900" b="1" dirty="0">
                <a:latin typeface="微软雅黑" pitchFamily="34" charset="-122"/>
                <a:ea typeface="微软雅黑" pitchFamily="34" charset="-122"/>
              </a:rPr>
              <a:t>专利文献号</a:t>
            </a:r>
            <a:r>
              <a:rPr lang="en-US" altLang="zh-CN" sz="2900" b="1" dirty="0">
                <a:latin typeface="微软雅黑" pitchFamily="34" charset="-122"/>
                <a:ea typeface="微软雅黑" pitchFamily="34" charset="-122"/>
              </a:rPr>
              <a:t>+</a:t>
            </a:r>
            <a:r>
              <a:rPr lang="zh-CN" altLang="en-US" sz="2900" b="1" dirty="0">
                <a:latin typeface="微软雅黑" pitchFamily="34" charset="-122"/>
                <a:ea typeface="微软雅黑" pitchFamily="34" charset="-122"/>
              </a:rPr>
              <a:t>专利文献种类标识代码。</a:t>
            </a:r>
          </a:p>
          <a:p>
            <a:pPr marL="1088502" lvl="1" indent="-544251">
              <a:lnSpc>
                <a:spcPct val="110000"/>
              </a:lnSpc>
              <a:spcAft>
                <a:spcPts val="714"/>
              </a:spcAft>
              <a:buFont typeface="Wingdings" pitchFamily="2" charset="2"/>
              <a:buChar char="p"/>
            </a:pPr>
            <a:endParaRPr lang="en-US" altLang="zh-CN" sz="2900" b="1"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ü"/>
            </a:pPr>
            <a:endParaRPr lang="en-US" altLang="zh-CN" sz="2900" b="1" dirty="0">
              <a:latin typeface="微软雅黑" pitchFamily="34" charset="-122"/>
              <a:ea typeface="微软雅黑" pitchFamily="34" charset="-122"/>
            </a:endParaRPr>
          </a:p>
        </p:txBody>
      </p:sp>
    </p:spTree>
    <p:extLst>
      <p:ext uri="{BB962C8B-B14F-4D97-AF65-F5344CB8AC3E}">
        <p14:creationId xmlns:p14="http://schemas.microsoft.com/office/powerpoint/2010/main" val="49241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pic>
        <p:nvPicPr>
          <p:cNvPr id="4" name="Picture 5" descr="2014-01-09_21-03-09_353642_org-8">
            <a:extLst>
              <a:ext uri="{FF2B5EF4-FFF2-40B4-BE49-F238E27FC236}">
                <a16:creationId xmlns="" xmlns:a16="http://schemas.microsoft.com/office/drawing/2014/main" id="{EFB95AD2-D0C7-2845-9372-5E3C10E156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4729" b="13089"/>
          <a:stretch>
            <a:fillRect/>
          </a:stretch>
        </p:blipFill>
        <p:spPr bwMode="auto">
          <a:xfrm>
            <a:off x="905491" y="1969277"/>
            <a:ext cx="4697822" cy="4522949"/>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7">
            <a:extLst>
              <a:ext uri="{FF2B5EF4-FFF2-40B4-BE49-F238E27FC236}">
                <a16:creationId xmlns="" xmlns:a16="http://schemas.microsoft.com/office/drawing/2014/main" id="{05131A94-7758-6D43-807A-5C63C5E24DF0}"/>
              </a:ext>
            </a:extLst>
          </p:cNvPr>
          <p:cNvSpPr txBox="1"/>
          <p:nvPr/>
        </p:nvSpPr>
        <p:spPr>
          <a:xfrm>
            <a:off x="334566" y="1269554"/>
            <a:ext cx="11327784" cy="617744"/>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有这样一个产品，售于超市中，你敢买吗？</a:t>
            </a:r>
            <a:endParaRPr lang="en-US" altLang="zh-CN" sz="1200" b="1" dirty="0">
              <a:solidFill>
                <a:schemeClr val="bg1">
                  <a:lumMod val="50000"/>
                </a:schemeClr>
              </a:solidFill>
              <a:latin typeface="微软雅黑" pitchFamily="34" charset="-122"/>
              <a:ea typeface="微软雅黑" pitchFamily="34" charset="-122"/>
            </a:endParaRPr>
          </a:p>
        </p:txBody>
      </p:sp>
      <p:sp>
        <p:nvSpPr>
          <p:cNvPr id="6" name="矩形 5">
            <a:extLst>
              <a:ext uri="{FF2B5EF4-FFF2-40B4-BE49-F238E27FC236}">
                <a16:creationId xmlns="" xmlns:a16="http://schemas.microsoft.com/office/drawing/2014/main" id="{2DD3A74A-7EFB-DE44-A8D0-AB3C10BF9548}"/>
              </a:ext>
            </a:extLst>
          </p:cNvPr>
          <p:cNvSpPr/>
          <p:nvPr/>
        </p:nvSpPr>
        <p:spPr>
          <a:xfrm>
            <a:off x="6513715" y="2782224"/>
            <a:ext cx="3874673" cy="2295127"/>
          </a:xfrm>
          <a:prstGeom prst="rect">
            <a:avLst/>
          </a:prstGeom>
          <a:noFill/>
        </p:spPr>
        <p:txBody>
          <a:bodyPr wrap="non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71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这个饼，</a:t>
            </a:r>
            <a:endParaRPr lang="en-US" altLang="zh-CN" sz="71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endParaRPr>
          </a:p>
          <a:p>
            <a:pPr algn="ctr"/>
            <a:r>
              <a:rPr lang="zh-CN" altLang="en-US" sz="71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肿么了？</a:t>
            </a:r>
          </a:p>
        </p:txBody>
      </p:sp>
      <p:pic>
        <p:nvPicPr>
          <p:cNvPr id="7" name="Picture 3" descr="C:\Users\think\Desktop\timg.tif">
            <a:extLst>
              <a:ext uri="{FF2B5EF4-FFF2-40B4-BE49-F238E27FC236}">
                <a16:creationId xmlns="" xmlns:a16="http://schemas.microsoft.com/office/drawing/2014/main" id="{B5D90684-5750-9042-BF59-43FB192CE36F}"/>
              </a:ext>
            </a:extLst>
          </p:cNvPr>
          <p:cNvPicPr>
            <a:picLocks noChangeAspect="1" noChangeArrowheads="1"/>
          </p:cNvPicPr>
          <p:nvPr/>
        </p:nvPicPr>
        <p:blipFill>
          <a:blip r:embed="rId3"/>
          <a:srcRect/>
          <a:stretch>
            <a:fillRect/>
          </a:stretch>
        </p:blipFill>
        <p:spPr bwMode="auto">
          <a:xfrm>
            <a:off x="9707375" y="58058"/>
            <a:ext cx="2220481" cy="2164218"/>
          </a:xfrm>
          <a:prstGeom prst="rect">
            <a:avLst/>
          </a:prstGeom>
          <a:noFill/>
          <a:ln w="9525">
            <a:noFill/>
            <a:miter lim="800000"/>
            <a:headEnd/>
            <a:tailEnd/>
          </a:ln>
        </p:spPr>
      </p:pic>
    </p:spTree>
    <p:extLst>
      <p:ext uri="{BB962C8B-B14F-4D97-AF65-F5344CB8AC3E}">
        <p14:creationId xmlns:p14="http://schemas.microsoft.com/office/powerpoint/2010/main" val="36231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4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anim calcmode="lin" valueType="num">
                                      <p:cBhvr>
                                        <p:cTn id="17" dur="2000" fill="hold"/>
                                        <p:tgtEl>
                                          <p:spTgt spid="6"/>
                                        </p:tgtEl>
                                        <p:attrNameLst>
                                          <p:attrName>ppt_w</p:attrName>
                                        </p:attrNameLst>
                                      </p:cBhvr>
                                      <p:tavLst>
                                        <p:tav tm="0" fmla="#ppt_w*sin(2.5*pi*$)">
                                          <p:val>
                                            <p:fltVal val="0"/>
                                          </p:val>
                                        </p:tav>
                                        <p:tav tm="100000">
                                          <p:val>
                                            <p:fltVal val="1"/>
                                          </p:val>
                                        </p:tav>
                                      </p:tavLst>
                                    </p:anim>
                                    <p:anim calcmode="lin" valueType="num">
                                      <p:cBhvr>
                                        <p:cTn id="1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B98F9A2-E606-D14F-A73C-FFE0313A6385}"/>
              </a:ext>
            </a:extLst>
          </p:cNvPr>
          <p:cNvSpPr txBox="1">
            <a:spLocks noChangeArrowheads="1"/>
          </p:cNvSpPr>
          <p:nvPr/>
        </p:nvSpPr>
        <p:spPr>
          <a:xfrm>
            <a:off x="910630" y="1341562"/>
            <a:ext cx="10390534" cy="5027290"/>
          </a:xfrm>
          <a:prstGeom prst="rect">
            <a:avLst/>
          </a:prstGeom>
        </p:spPr>
        <p:txBody>
          <a:bodyPr vert="horz" lIns="108850" tIns="54425" rIns="108850" bIns="54425" rtlCol="0">
            <a:normAutofit/>
          </a:bodyPr>
          <a:lst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Aft>
                <a:spcPct val="20000"/>
              </a:spcAft>
              <a:buClr>
                <a:schemeClr val="accent1">
                  <a:lumMod val="75000"/>
                </a:schemeClr>
              </a:buClr>
              <a:buSzPct val="125000"/>
            </a:pPr>
            <a:r>
              <a:rPr lang="zh-CN" altLang="en-US" sz="4000" b="1" dirty="0">
                <a:latin typeface="Microsoft YaHei" panose="020B0503020204020204" pitchFamily="34" charset="-122"/>
                <a:ea typeface="Microsoft YaHei" panose="020B0503020204020204" pitchFamily="34" charset="-122"/>
              </a:rPr>
              <a:t>专利基本知识</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专利概述</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专利的特点</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专利的类型</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专利的种类和代码</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专利的申请途径和程序</a:t>
            </a:r>
          </a:p>
          <a:p>
            <a:pPr lvl="1">
              <a:lnSpc>
                <a:spcPct val="110000"/>
              </a:lnSpc>
              <a:buClr>
                <a:schemeClr val="accent1">
                  <a:lumMod val="75000"/>
                </a:schemeClr>
              </a:buClr>
              <a:buFont typeface="Wingdings" pitchFamily="2" charset="2"/>
              <a:buChar char="Ø"/>
            </a:pPr>
            <a:r>
              <a:rPr lang="zh-CN" altLang="en-US" sz="3200" b="1" dirty="0">
                <a:latin typeface="Microsoft YaHei" panose="020B0503020204020204" pitchFamily="34" charset="-122"/>
                <a:ea typeface="Microsoft YaHei" panose="020B0503020204020204" pitchFamily="34" charset="-122"/>
              </a:rPr>
              <a:t>同族专利的概念与查找</a:t>
            </a:r>
            <a:endParaRPr lang="zh-CN" altLang="en-US" sz="2400" b="1" dirty="0">
              <a:latin typeface="Microsoft YaHei" panose="020B0503020204020204" pitchFamily="34" charset="-122"/>
              <a:ea typeface="Microsoft YaHei" panose="020B0503020204020204" pitchFamily="34" charset="-122"/>
            </a:endParaRPr>
          </a:p>
          <a:p>
            <a:pPr>
              <a:spcAft>
                <a:spcPct val="20000"/>
              </a:spcAft>
              <a:buClr>
                <a:schemeClr val="accent1">
                  <a:lumMod val="75000"/>
                </a:schemeClr>
              </a:buClr>
              <a:buSzPct val="130000"/>
            </a:pPr>
            <a:endParaRPr lang="zh-CN" altLang="en-US" sz="2800" b="1" dirty="0">
              <a:latin typeface="Microsoft YaHei" panose="020B0503020204020204" pitchFamily="34" charset="-122"/>
              <a:ea typeface="Microsoft YaHei" panose="020B0503020204020204" pitchFamily="34" charset="-122"/>
            </a:endParaRPr>
          </a:p>
        </p:txBody>
      </p:sp>
      <p:sp>
        <p:nvSpPr>
          <p:cNvPr id="6" name="标题 5">
            <a:extLst>
              <a:ext uri="{FF2B5EF4-FFF2-40B4-BE49-F238E27FC236}">
                <a16:creationId xmlns="" xmlns:a16="http://schemas.microsoft.com/office/drawing/2014/main" id="{41FF973A-21B6-D84D-823C-8D9722C446AB}"/>
              </a:ext>
            </a:extLst>
          </p:cNvPr>
          <p:cNvSpPr>
            <a:spLocks noGrp="1"/>
          </p:cNvSpPr>
          <p:nvPr>
            <p:ph type="title"/>
          </p:nvPr>
        </p:nvSpPr>
        <p:spPr/>
        <p:txBody>
          <a:bodyPr/>
          <a:lstStyle/>
          <a:p>
            <a:r>
              <a:rPr lang="en-US" altLang="zh-CN" dirty="0"/>
              <a:t>1</a:t>
            </a:r>
            <a:r>
              <a:rPr lang="zh-Hans" altLang="en-US" dirty="0"/>
              <a:t> 基本知识</a:t>
            </a:r>
            <a:endParaRPr lang="zh-CN" altLang="en-US" dirty="0"/>
          </a:p>
        </p:txBody>
      </p:sp>
    </p:spTree>
    <p:extLst>
      <p:ext uri="{BB962C8B-B14F-4D97-AF65-F5344CB8AC3E}">
        <p14:creationId xmlns:p14="http://schemas.microsoft.com/office/powerpoint/2010/main" val="53927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sp>
        <p:nvSpPr>
          <p:cNvPr id="4" name="TextBox 7">
            <a:extLst>
              <a:ext uri="{FF2B5EF4-FFF2-40B4-BE49-F238E27FC236}">
                <a16:creationId xmlns="" xmlns:a16="http://schemas.microsoft.com/office/drawing/2014/main" id="{1100D193-1774-504D-BFA1-11C62465813E}"/>
              </a:ext>
            </a:extLst>
          </p:cNvPr>
          <p:cNvSpPr txBox="1"/>
          <p:nvPr/>
        </p:nvSpPr>
        <p:spPr>
          <a:xfrm>
            <a:off x="334566" y="1269554"/>
            <a:ext cx="11327784" cy="617744"/>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有这样一个产品，售于超市中，你敢买吗？</a:t>
            </a:r>
            <a:endParaRPr lang="en-US" altLang="zh-CN" sz="1200" b="1" dirty="0">
              <a:solidFill>
                <a:schemeClr val="bg1">
                  <a:lumMod val="50000"/>
                </a:schemeClr>
              </a:solidFill>
              <a:latin typeface="微软雅黑" pitchFamily="34" charset="-122"/>
              <a:ea typeface="微软雅黑" pitchFamily="34" charset="-122"/>
            </a:endParaRPr>
          </a:p>
        </p:txBody>
      </p:sp>
      <p:pic>
        <p:nvPicPr>
          <p:cNvPr id="5" name="Picture 6" descr="2014-01-09_21-03-23_680305_org-8">
            <a:extLst>
              <a:ext uri="{FF2B5EF4-FFF2-40B4-BE49-F238E27FC236}">
                <a16:creationId xmlns="" xmlns:a16="http://schemas.microsoft.com/office/drawing/2014/main" id="{B27FD574-F1CA-EF49-B365-6FF7068154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9370" b="23061"/>
          <a:stretch>
            <a:fillRect/>
          </a:stretch>
        </p:blipFill>
        <p:spPr bwMode="auto">
          <a:xfrm>
            <a:off x="718657" y="1893804"/>
            <a:ext cx="6095207" cy="468228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51A9362F-2411-D545-ADD2-4005689E63FC}"/>
              </a:ext>
            </a:extLst>
          </p:cNvPr>
          <p:cNvSpPr/>
          <p:nvPr/>
        </p:nvSpPr>
        <p:spPr>
          <a:xfrm>
            <a:off x="7425341" y="2263865"/>
            <a:ext cx="3342254" cy="2079683"/>
          </a:xfrm>
          <a:prstGeom prst="rect">
            <a:avLst/>
          </a:prstGeom>
          <a:noFill/>
        </p:spPr>
        <p:txBody>
          <a:bodyPr wrap="squar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6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秘密在后面</a:t>
            </a:r>
          </a:p>
        </p:txBody>
      </p:sp>
      <p:sp>
        <p:nvSpPr>
          <p:cNvPr id="7" name="矩形 6">
            <a:extLst>
              <a:ext uri="{FF2B5EF4-FFF2-40B4-BE49-F238E27FC236}">
                <a16:creationId xmlns="" xmlns:a16="http://schemas.microsoft.com/office/drawing/2014/main" id="{224EEE71-0C6B-404E-9633-D763FA770961}"/>
              </a:ext>
            </a:extLst>
          </p:cNvPr>
          <p:cNvSpPr/>
          <p:nvPr/>
        </p:nvSpPr>
        <p:spPr>
          <a:xfrm>
            <a:off x="718655" y="4352580"/>
            <a:ext cx="5759890" cy="50417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latin typeface="微软雅黑" pitchFamily="34" charset="-122"/>
              <a:ea typeface="微软雅黑" pitchFamily="34" charset="-122"/>
            </a:endParaRPr>
          </a:p>
        </p:txBody>
      </p:sp>
      <p:pic>
        <p:nvPicPr>
          <p:cNvPr id="8" name="Picture 7" descr="2014-01-09_21-03-34_17864_org-8">
            <a:extLst>
              <a:ext uri="{FF2B5EF4-FFF2-40B4-BE49-F238E27FC236}">
                <a16:creationId xmlns="" xmlns:a16="http://schemas.microsoft.com/office/drawing/2014/main" id="{2EFB12E6-5868-D344-8AFB-5D902995546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567" r="9583" b="34411"/>
          <a:stretch/>
        </p:blipFill>
        <p:spPr bwMode="auto">
          <a:xfrm>
            <a:off x="1558704" y="3343890"/>
            <a:ext cx="7537765" cy="2893117"/>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 xmlns:a16="http://schemas.microsoft.com/office/drawing/2014/main" id="{7857D963-21F0-F640-8332-5452F8851B15}"/>
              </a:ext>
            </a:extLst>
          </p:cNvPr>
          <p:cNvSpPr/>
          <p:nvPr/>
        </p:nvSpPr>
        <p:spPr>
          <a:xfrm>
            <a:off x="2830617" y="4604666"/>
            <a:ext cx="3983247" cy="5401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latin typeface="微软雅黑" pitchFamily="34" charset="-122"/>
              <a:ea typeface="微软雅黑" pitchFamily="34" charset="-122"/>
            </a:endParaRPr>
          </a:p>
        </p:txBody>
      </p:sp>
      <p:sp>
        <p:nvSpPr>
          <p:cNvPr id="10" name="TextBox 15">
            <a:extLst>
              <a:ext uri="{FF2B5EF4-FFF2-40B4-BE49-F238E27FC236}">
                <a16:creationId xmlns="" xmlns:a16="http://schemas.microsoft.com/office/drawing/2014/main" id="{F1F1949D-65F3-E143-AE6B-96D6A061773B}"/>
              </a:ext>
            </a:extLst>
          </p:cNvPr>
          <p:cNvSpPr txBox="1"/>
          <p:nvPr/>
        </p:nvSpPr>
        <p:spPr>
          <a:xfrm>
            <a:off x="3154941" y="5515047"/>
            <a:ext cx="5313364" cy="694688"/>
          </a:xfrm>
          <a:prstGeom prst="rect">
            <a:avLst/>
          </a:prstGeom>
          <a:noFill/>
        </p:spPr>
        <p:txBody>
          <a:bodyPr wrap="square" lIns="108850" tIns="54425" rIns="108850" bIns="54425" rtlCol="0">
            <a:spAutoFit/>
          </a:bodyPr>
          <a:lstStyle/>
          <a:p>
            <a:pPr lvl="0">
              <a:spcBef>
                <a:spcPct val="50000"/>
              </a:spcBef>
            </a:pPr>
            <a:r>
              <a:rPr lang="zh-CN" altLang="en-US" sz="3800" b="1" dirty="0">
                <a:solidFill>
                  <a:srgbClr val="FFFF29"/>
                </a:solidFill>
                <a:latin typeface="微软雅黑" pitchFamily="34" charset="-122"/>
                <a:ea typeface="微软雅黑" pitchFamily="34" charset="-122"/>
              </a:rPr>
              <a:t>专利号：</a:t>
            </a:r>
            <a:r>
              <a:rPr lang="en-US" altLang="zh-CN" sz="3800" b="1" dirty="0">
                <a:solidFill>
                  <a:srgbClr val="FFFF29"/>
                </a:solidFill>
                <a:latin typeface="微软雅黑" pitchFamily="34" charset="-122"/>
                <a:ea typeface="微软雅黑" pitchFamily="34" charset="-122"/>
              </a:rPr>
              <a:t>6531016</a:t>
            </a:r>
            <a:endParaRPr lang="zh-CN" altLang="en-US" sz="3800" b="1" dirty="0">
              <a:solidFill>
                <a:srgbClr val="FFFF29"/>
              </a:solidFill>
              <a:latin typeface="微软雅黑" pitchFamily="34" charset="-122"/>
              <a:ea typeface="微软雅黑" pitchFamily="34" charset="-122"/>
            </a:endParaRPr>
          </a:p>
        </p:txBody>
      </p:sp>
      <p:sp>
        <p:nvSpPr>
          <p:cNvPr id="11" name="矩形 10">
            <a:extLst>
              <a:ext uri="{FF2B5EF4-FFF2-40B4-BE49-F238E27FC236}">
                <a16:creationId xmlns="" xmlns:a16="http://schemas.microsoft.com/office/drawing/2014/main" id="{F1482F2A-E305-6A43-8DA8-AF6AC7100CBB}"/>
              </a:ext>
            </a:extLst>
          </p:cNvPr>
          <p:cNvSpPr/>
          <p:nvPr/>
        </p:nvSpPr>
        <p:spPr>
          <a:xfrm>
            <a:off x="9657291" y="4833022"/>
            <a:ext cx="1867713" cy="1094798"/>
          </a:xfrm>
          <a:prstGeom prst="rect">
            <a:avLst/>
          </a:prstGeom>
          <a:noFill/>
        </p:spPr>
        <p:txBody>
          <a:bodyPr wrap="none" lIns="108850" tIns="54425" rIns="108850" bIns="54425">
            <a:spAutoFit/>
          </a:bodyPr>
          <a:lstStyle/>
          <a:p>
            <a:pPr algn="ctr"/>
            <a:r>
              <a:rPr lang="zh-CN" altLang="en-US" sz="6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假！</a:t>
            </a:r>
          </a:p>
        </p:txBody>
      </p:sp>
    </p:spTree>
    <p:extLst>
      <p:ext uri="{BB962C8B-B14F-4D97-AF65-F5344CB8AC3E}">
        <p14:creationId xmlns:p14="http://schemas.microsoft.com/office/powerpoint/2010/main" val="1980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0"/>
                            </p:stCondLst>
                            <p:childTnLst>
                              <p:par>
                                <p:cTn id="30" presetID="6" presetClass="emph" presetSubtype="0" fill="hold" grpId="1" nodeType="afterEffect">
                                  <p:stCondLst>
                                    <p:cond delay="0"/>
                                  </p:stCondLst>
                                  <p:childTnLst>
                                    <p:animScale>
                                      <p:cBhvr>
                                        <p:cTn id="31" dur="2000" fill="hold"/>
                                        <p:tgtEl>
                                          <p:spTgt spid="11"/>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0" grpId="0"/>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sp>
        <p:nvSpPr>
          <p:cNvPr id="4" name="TextBox 7">
            <a:extLst>
              <a:ext uri="{FF2B5EF4-FFF2-40B4-BE49-F238E27FC236}">
                <a16:creationId xmlns="" xmlns:a16="http://schemas.microsoft.com/office/drawing/2014/main" id="{FF8F94D6-B1AD-2B4B-A1B2-8A9CAA62AB40}"/>
              </a:ext>
            </a:extLst>
          </p:cNvPr>
          <p:cNvSpPr txBox="1"/>
          <p:nvPr/>
        </p:nvSpPr>
        <p:spPr>
          <a:xfrm>
            <a:off x="334566" y="1269554"/>
            <a:ext cx="11327784" cy="617744"/>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还有这样一个产品，售于超市中，你会买吗？</a:t>
            </a:r>
          </a:p>
        </p:txBody>
      </p:sp>
      <p:pic>
        <p:nvPicPr>
          <p:cNvPr id="5" name="Picture 3" descr="F:\耍事\手机照片\pic\照片 104.jpg">
            <a:extLst>
              <a:ext uri="{FF2B5EF4-FFF2-40B4-BE49-F238E27FC236}">
                <a16:creationId xmlns="" xmlns:a16="http://schemas.microsoft.com/office/drawing/2014/main" id="{B324E546-5BDD-0B4D-B3B9-58343D2A900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006" r="31620"/>
          <a:stretch/>
        </p:blipFill>
        <p:spPr bwMode="auto">
          <a:xfrm>
            <a:off x="767171" y="1887298"/>
            <a:ext cx="1968702" cy="4877929"/>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AF1673DB-B43E-7B4E-898B-F082C8F2F885}"/>
              </a:ext>
            </a:extLst>
          </p:cNvPr>
          <p:cNvSpPr/>
          <p:nvPr/>
        </p:nvSpPr>
        <p:spPr>
          <a:xfrm>
            <a:off x="5860136" y="2033293"/>
            <a:ext cx="6159370" cy="2095072"/>
          </a:xfrm>
          <a:prstGeom prst="rect">
            <a:avLst/>
          </a:prstGeom>
          <a:noFill/>
        </p:spPr>
        <p:txBody>
          <a:bodyPr wrap="squar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这是一把水果刀，包装上说有专利，你能猜到是哪种类型吗？</a:t>
            </a:r>
          </a:p>
        </p:txBody>
      </p:sp>
      <p:pic>
        <p:nvPicPr>
          <p:cNvPr id="7" name="Picture 2" descr="F:\耍事\手机照片\pic\照片 103.jpg">
            <a:extLst>
              <a:ext uri="{FF2B5EF4-FFF2-40B4-BE49-F238E27FC236}">
                <a16:creationId xmlns="" xmlns:a16="http://schemas.microsoft.com/office/drawing/2014/main" id="{B656AB9A-3F86-824C-87BF-4CBD194020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6967" r="23596" b="5618"/>
          <a:stretch>
            <a:fillRect/>
          </a:stretch>
        </p:blipFill>
        <p:spPr bwMode="auto">
          <a:xfrm>
            <a:off x="2998864" y="1887299"/>
            <a:ext cx="2568215" cy="490484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12">
            <a:extLst>
              <a:ext uri="{FF2B5EF4-FFF2-40B4-BE49-F238E27FC236}">
                <a16:creationId xmlns="" xmlns:a16="http://schemas.microsoft.com/office/drawing/2014/main" id="{2BAABB6C-E858-E647-A520-0EF72ED5920C}"/>
              </a:ext>
            </a:extLst>
          </p:cNvPr>
          <p:cNvSpPr txBox="1">
            <a:spLocks noChangeArrowheads="1"/>
          </p:cNvSpPr>
          <p:nvPr/>
        </p:nvSpPr>
        <p:spPr bwMode="auto">
          <a:xfrm>
            <a:off x="6159189" y="5730666"/>
            <a:ext cx="4650555" cy="55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hangingPunct="1"/>
            <a:r>
              <a:rPr lang="zh-CN" altLang="en-US" sz="2900" dirty="0">
                <a:solidFill>
                  <a:srgbClr val="FF0000"/>
                </a:solidFill>
                <a:latin typeface="微软雅黑" pitchFamily="34" charset="-122"/>
                <a:ea typeface="微软雅黑" pitchFamily="34" charset="-122"/>
              </a:rPr>
              <a:t>专利号：</a:t>
            </a:r>
            <a:r>
              <a:rPr lang="en-US" altLang="zh-CN" sz="2900" dirty="0">
                <a:solidFill>
                  <a:srgbClr val="FF0000"/>
                </a:solidFill>
                <a:latin typeface="微软雅黑" pitchFamily="34" charset="-122"/>
                <a:ea typeface="微软雅黑" pitchFamily="34" charset="-122"/>
              </a:rPr>
              <a:t>02324876.9</a:t>
            </a:r>
            <a:endParaRPr lang="zh-CN" altLang="en-US" sz="2900" dirty="0">
              <a:solidFill>
                <a:srgbClr val="FF0000"/>
              </a:solidFill>
              <a:latin typeface="微软雅黑" pitchFamily="34" charset="-122"/>
              <a:ea typeface="微软雅黑" pitchFamily="34" charset="-122"/>
            </a:endParaRPr>
          </a:p>
        </p:txBody>
      </p:sp>
      <p:pic>
        <p:nvPicPr>
          <p:cNvPr id="10" name="Picture 3" descr="F:\耍事\手机照片\pic\照片 104.jpg">
            <a:extLst>
              <a:ext uri="{FF2B5EF4-FFF2-40B4-BE49-F238E27FC236}">
                <a16:creationId xmlns="" xmlns:a16="http://schemas.microsoft.com/office/drawing/2014/main" id="{0D9DAA1E-068F-1C42-BCF2-0B62A8FF42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489" t="46494" r="35521" b="44405"/>
          <a:stretch/>
        </p:blipFill>
        <p:spPr bwMode="auto">
          <a:xfrm>
            <a:off x="6052077" y="4292087"/>
            <a:ext cx="4745793" cy="1440493"/>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29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sp>
        <p:nvSpPr>
          <p:cNvPr id="4" name="TextBox 7">
            <a:extLst>
              <a:ext uri="{FF2B5EF4-FFF2-40B4-BE49-F238E27FC236}">
                <a16:creationId xmlns="" xmlns:a16="http://schemas.microsoft.com/office/drawing/2014/main" id="{C411EB76-0A33-BD4C-A2C1-C1D875B13D82}"/>
              </a:ext>
            </a:extLst>
          </p:cNvPr>
          <p:cNvSpPr txBox="1"/>
          <p:nvPr/>
        </p:nvSpPr>
        <p:spPr>
          <a:xfrm>
            <a:off x="334566" y="1269554"/>
            <a:ext cx="11327784" cy="617744"/>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还有这样一个产品，售于超市中，你会买吗？</a:t>
            </a:r>
          </a:p>
        </p:txBody>
      </p:sp>
      <p:grpSp>
        <p:nvGrpSpPr>
          <p:cNvPr id="5" name="组合 4">
            <a:extLst>
              <a:ext uri="{FF2B5EF4-FFF2-40B4-BE49-F238E27FC236}">
                <a16:creationId xmlns="" xmlns:a16="http://schemas.microsoft.com/office/drawing/2014/main" id="{0897DD38-72BD-9848-AF59-F14C0AEE3922}"/>
              </a:ext>
            </a:extLst>
          </p:cNvPr>
          <p:cNvGrpSpPr/>
          <p:nvPr/>
        </p:nvGrpSpPr>
        <p:grpSpPr>
          <a:xfrm>
            <a:off x="6031138" y="4293890"/>
            <a:ext cx="4745793" cy="2114858"/>
            <a:chOff x="4584092" y="3785592"/>
            <a:chExt cx="3559808" cy="2114368"/>
          </a:xfrm>
        </p:grpSpPr>
        <p:pic>
          <p:nvPicPr>
            <p:cNvPr id="6" name="Picture 3" descr="F:\耍事\手机照片\pic\照片 104.jpg">
              <a:extLst>
                <a:ext uri="{FF2B5EF4-FFF2-40B4-BE49-F238E27FC236}">
                  <a16:creationId xmlns="" xmlns:a16="http://schemas.microsoft.com/office/drawing/2014/main" id="{324487E0-F414-2E4C-B974-1B9A66017ED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489" t="46494" r="35521" b="44405"/>
            <a:stretch/>
          </p:blipFill>
          <p:spPr bwMode="auto">
            <a:xfrm>
              <a:off x="4584092" y="3785592"/>
              <a:ext cx="3559808" cy="144016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7">
              <a:extLst>
                <a:ext uri="{FF2B5EF4-FFF2-40B4-BE49-F238E27FC236}">
                  <a16:creationId xmlns="" xmlns:a16="http://schemas.microsoft.com/office/drawing/2014/main" id="{46C5AD3A-796E-3346-ADAF-2657BC718E0F}"/>
                </a:ext>
              </a:extLst>
            </p:cNvPr>
            <p:cNvSpPr txBox="1">
              <a:spLocks noChangeArrowheads="1"/>
            </p:cNvSpPr>
            <p:nvPr/>
          </p:nvSpPr>
          <p:spPr bwMode="auto">
            <a:xfrm>
              <a:off x="4584092" y="5361476"/>
              <a:ext cx="3488370" cy="538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hangingPunct="1"/>
              <a:r>
                <a:rPr lang="zh-CN" altLang="en-US" sz="2900" dirty="0">
                  <a:solidFill>
                    <a:srgbClr val="FF0000"/>
                  </a:solidFill>
                  <a:latin typeface="微软雅黑" pitchFamily="34" charset="-122"/>
                  <a:ea typeface="微软雅黑" pitchFamily="34" charset="-122"/>
                </a:rPr>
                <a:t>专利号：</a:t>
              </a:r>
              <a:r>
                <a:rPr lang="en-US" altLang="zh-CN" sz="2900" dirty="0">
                  <a:solidFill>
                    <a:srgbClr val="FF0000"/>
                  </a:solidFill>
                  <a:latin typeface="微软雅黑" pitchFamily="34" charset="-122"/>
                  <a:ea typeface="微软雅黑" pitchFamily="34" charset="-122"/>
                </a:rPr>
                <a:t>02324876.9</a:t>
              </a:r>
              <a:endParaRPr lang="zh-CN" altLang="en-US" sz="2900" dirty="0">
                <a:solidFill>
                  <a:srgbClr val="FF0000"/>
                </a:solidFill>
                <a:latin typeface="微软雅黑" pitchFamily="34" charset="-122"/>
                <a:ea typeface="微软雅黑" pitchFamily="34" charset="-122"/>
              </a:endParaRPr>
            </a:p>
          </p:txBody>
        </p:sp>
      </p:grpSp>
      <p:sp>
        <p:nvSpPr>
          <p:cNvPr id="8" name="矩形 7">
            <a:extLst>
              <a:ext uri="{FF2B5EF4-FFF2-40B4-BE49-F238E27FC236}">
                <a16:creationId xmlns="" xmlns:a16="http://schemas.microsoft.com/office/drawing/2014/main" id="{041CBC5B-145D-4548-92E5-0079ACA28B92}"/>
              </a:ext>
            </a:extLst>
          </p:cNvPr>
          <p:cNvSpPr/>
          <p:nvPr/>
        </p:nvSpPr>
        <p:spPr>
          <a:xfrm>
            <a:off x="5812276" y="2061642"/>
            <a:ext cx="6159370" cy="771633"/>
          </a:xfrm>
          <a:prstGeom prst="rect">
            <a:avLst/>
          </a:prstGeom>
          <a:noFill/>
        </p:spPr>
        <p:txBody>
          <a:bodyPr wrap="squar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对！外观设计专利。</a:t>
            </a:r>
          </a:p>
        </p:txBody>
      </p:sp>
      <p:sp>
        <p:nvSpPr>
          <p:cNvPr id="9" name="矩形 8">
            <a:extLst>
              <a:ext uri="{FF2B5EF4-FFF2-40B4-BE49-F238E27FC236}">
                <a16:creationId xmlns="" xmlns:a16="http://schemas.microsoft.com/office/drawing/2014/main" id="{9168D809-09AD-FE49-9BEF-A8935748D7B6}"/>
              </a:ext>
            </a:extLst>
          </p:cNvPr>
          <p:cNvSpPr/>
          <p:nvPr/>
        </p:nvSpPr>
        <p:spPr>
          <a:xfrm>
            <a:off x="5812277" y="2961794"/>
            <a:ext cx="6159370" cy="2095072"/>
          </a:xfrm>
          <a:prstGeom prst="rect">
            <a:avLst/>
          </a:prstGeom>
          <a:noFill/>
        </p:spPr>
        <p:txBody>
          <a:bodyPr wrap="squar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我当时以为，是这把</a:t>
            </a:r>
            <a:r>
              <a:rPr lang="zh-CN" altLang="en-US" sz="4300" b="1" u="sng"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刀的外观</a:t>
            </a:r>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，因其貌不扬，果断没有买。</a:t>
            </a:r>
          </a:p>
        </p:txBody>
      </p:sp>
      <p:sp>
        <p:nvSpPr>
          <p:cNvPr id="10" name="矩形 9">
            <a:extLst>
              <a:ext uri="{FF2B5EF4-FFF2-40B4-BE49-F238E27FC236}">
                <a16:creationId xmlns="" xmlns:a16="http://schemas.microsoft.com/office/drawing/2014/main" id="{0D876A03-DF8D-E641-9C64-D7D0222FF292}"/>
              </a:ext>
            </a:extLst>
          </p:cNvPr>
          <p:cNvSpPr/>
          <p:nvPr/>
        </p:nvSpPr>
        <p:spPr>
          <a:xfrm>
            <a:off x="424308" y="5073163"/>
            <a:ext cx="9531671" cy="910132"/>
          </a:xfrm>
          <a:prstGeom prst="rect">
            <a:avLst/>
          </a:prstGeom>
          <a:noFill/>
        </p:spPr>
        <p:txBody>
          <a:bodyPr wrap="none" lIns="108850" tIns="54425" rIns="108850" bIns="54425">
            <a:spAutoFit/>
          </a:bodyPr>
          <a:lstStyle/>
          <a:p>
            <a:r>
              <a:rPr lang="zh-CN" altLang="en-US" sz="52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微软雅黑" pitchFamily="34" charset="-122"/>
                <a:ea typeface="微软雅黑" pitchFamily="34" charset="-122"/>
              </a:rPr>
              <a:t>但是，后来，我才发现，错了</a:t>
            </a:r>
            <a:r>
              <a:rPr lang="en-US" altLang="zh-CN" sz="52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微软雅黑" pitchFamily="34" charset="-122"/>
                <a:ea typeface="微软雅黑" pitchFamily="34" charset="-122"/>
              </a:rPr>
              <a:t>…</a:t>
            </a:r>
            <a:endParaRPr lang="zh-CN" altLang="en-US" sz="52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14168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2.68394E-6 -3.4853E-6 L -0.44797 -0.3159 " pathEditMode="relative" rAng="0" ptsTypes="AA">
                                      <p:cBhvr>
                                        <p:cTn id="6" dur="2000" fill="hold"/>
                                        <p:tgtEl>
                                          <p:spTgt spid="5"/>
                                        </p:tgtEl>
                                        <p:attrNameLst>
                                          <p:attrName>ppt_x</p:attrName>
                                          <p:attrName>ppt_y</p:attrName>
                                        </p:attrNameLst>
                                      </p:cBhvr>
                                      <p:rCtr x="-22399" y="-15807"/>
                                    </p:animMotion>
                                  </p:childTnLst>
                                </p:cTn>
                              </p:par>
                            </p:childTnLst>
                          </p:cTn>
                        </p:par>
                        <p:par>
                          <p:cTn id="7" fill="hold">
                            <p:stCondLst>
                              <p:cond delay="200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2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pic>
        <p:nvPicPr>
          <p:cNvPr id="4" name="Picture 3">
            <a:extLst>
              <a:ext uri="{FF2B5EF4-FFF2-40B4-BE49-F238E27FC236}">
                <a16:creationId xmlns="" xmlns:a16="http://schemas.microsoft.com/office/drawing/2014/main" id="{684B2E93-B40B-9442-87CB-B5B2A2C288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6694" y="1917627"/>
            <a:ext cx="9010386" cy="473016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 xmlns:a16="http://schemas.microsoft.com/office/drawing/2014/main" id="{85127738-E0E7-2F41-8047-A01311F6454A}"/>
              </a:ext>
            </a:extLst>
          </p:cNvPr>
          <p:cNvSpPr/>
          <p:nvPr/>
        </p:nvSpPr>
        <p:spPr>
          <a:xfrm>
            <a:off x="1486695" y="5096534"/>
            <a:ext cx="4536504" cy="1007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latin typeface="微软雅黑" pitchFamily="34" charset="-122"/>
              <a:ea typeface="微软雅黑" pitchFamily="34" charset="-122"/>
            </a:endParaRPr>
          </a:p>
        </p:txBody>
      </p:sp>
      <p:sp>
        <p:nvSpPr>
          <p:cNvPr id="6" name="TextBox 13">
            <a:extLst>
              <a:ext uri="{FF2B5EF4-FFF2-40B4-BE49-F238E27FC236}">
                <a16:creationId xmlns="" xmlns:a16="http://schemas.microsoft.com/office/drawing/2014/main" id="{E5F2393F-3BFF-D34D-A188-2BB41217E5ED}"/>
              </a:ext>
            </a:extLst>
          </p:cNvPr>
          <p:cNvSpPr txBox="1"/>
          <p:nvPr/>
        </p:nvSpPr>
        <p:spPr>
          <a:xfrm>
            <a:off x="384046" y="1259232"/>
            <a:ext cx="11327784" cy="802410"/>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查找专利</a:t>
            </a:r>
            <a:r>
              <a:rPr lang="en-US" altLang="zh-CN" sz="3300" b="1" dirty="0">
                <a:solidFill>
                  <a:schemeClr val="bg1">
                    <a:lumMod val="50000"/>
                  </a:schemeClr>
                </a:solidFill>
                <a:latin typeface="微软雅黑" pitchFamily="34" charset="-122"/>
                <a:ea typeface="微软雅黑" pitchFamily="34" charset="-122"/>
              </a:rPr>
              <a:t>02324876.9</a:t>
            </a:r>
          </a:p>
          <a:p>
            <a:pPr>
              <a:buFont typeface="Wingdings" pitchFamily="2" charset="2"/>
              <a:buChar char="Ø"/>
            </a:pPr>
            <a:endParaRPr lang="en-US" altLang="zh-CN" sz="1200" b="1" dirty="0">
              <a:solidFill>
                <a:schemeClr val="bg1">
                  <a:lumMod val="50000"/>
                </a:schemeClr>
              </a:solidFill>
              <a:latin typeface="微软雅黑" pitchFamily="34" charset="-122"/>
              <a:ea typeface="微软雅黑" pitchFamily="34" charset="-122"/>
            </a:endParaRPr>
          </a:p>
        </p:txBody>
      </p:sp>
      <p:sp>
        <p:nvSpPr>
          <p:cNvPr id="7" name="圆角矩形标注 6">
            <a:extLst>
              <a:ext uri="{FF2B5EF4-FFF2-40B4-BE49-F238E27FC236}">
                <a16:creationId xmlns="" xmlns:a16="http://schemas.microsoft.com/office/drawing/2014/main" id="{9C027229-CA2F-C746-A2B5-20B45483B0D7}"/>
              </a:ext>
            </a:extLst>
          </p:cNvPr>
          <p:cNvSpPr/>
          <p:nvPr/>
        </p:nvSpPr>
        <p:spPr>
          <a:xfrm>
            <a:off x="6191206" y="3710900"/>
            <a:ext cx="3839927" cy="1231046"/>
          </a:xfrm>
          <a:prstGeom prst="wedgeRoundRectCallout">
            <a:avLst>
              <a:gd name="adj1" fmla="val -66969"/>
              <a:gd name="adj2" fmla="val 70239"/>
              <a:gd name="adj3" fmla="val 16667"/>
            </a:avLst>
          </a:prstGeom>
        </p:spPr>
        <p:style>
          <a:lnRef idx="1">
            <a:schemeClr val="accent5"/>
          </a:lnRef>
          <a:fillRef idx="2">
            <a:schemeClr val="accent5"/>
          </a:fillRef>
          <a:effectRef idx="1">
            <a:schemeClr val="accent5"/>
          </a:effectRef>
          <a:fontRef idx="minor">
            <a:schemeClr val="dk1"/>
          </a:fontRef>
        </p:style>
        <p:txBody>
          <a:bodyPr lIns="108850" tIns="54425" rIns="108850" bIns="54425" rtlCol="0" anchor="ctr"/>
          <a:lstStyle/>
          <a:p>
            <a:pPr algn="ctr"/>
            <a:r>
              <a:rPr lang="zh-CN" altLang="en-US" sz="3300" dirty="0">
                <a:latin typeface="微软雅黑" pitchFamily="34" charset="-122"/>
                <a:ea typeface="微软雅黑" pitchFamily="34" charset="-122"/>
              </a:rPr>
              <a:t>专利名称：</a:t>
            </a:r>
            <a:r>
              <a:rPr lang="zh-CN" altLang="en-US" sz="3300" b="1" dirty="0">
                <a:solidFill>
                  <a:srgbClr val="FF0000"/>
                </a:solidFill>
                <a:latin typeface="微软雅黑" pitchFamily="34" charset="-122"/>
                <a:ea typeface="微软雅黑" pitchFamily="34" charset="-122"/>
              </a:rPr>
              <a:t>纸卡</a:t>
            </a:r>
            <a:endParaRPr lang="en-US" altLang="zh-CN" sz="3300" b="1" dirty="0">
              <a:solidFill>
                <a:srgbClr val="FF0000"/>
              </a:solidFill>
              <a:latin typeface="微软雅黑" pitchFamily="34" charset="-122"/>
              <a:ea typeface="微软雅黑" pitchFamily="34" charset="-122"/>
            </a:endParaRPr>
          </a:p>
          <a:p>
            <a:pPr algn="ctr"/>
            <a:r>
              <a:rPr lang="zh-CN" altLang="en-US" sz="3300" dirty="0">
                <a:latin typeface="微软雅黑" pitchFamily="34" charset="-122"/>
                <a:ea typeface="微软雅黑" pitchFamily="34" charset="-122"/>
              </a:rPr>
              <a:t>你想到了什么？</a:t>
            </a:r>
          </a:p>
        </p:txBody>
      </p:sp>
    </p:spTree>
    <p:extLst>
      <p:ext uri="{BB962C8B-B14F-4D97-AF65-F5344CB8AC3E}">
        <p14:creationId xmlns:p14="http://schemas.microsoft.com/office/powerpoint/2010/main" val="33475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sp>
        <p:nvSpPr>
          <p:cNvPr id="4" name="TextBox 13">
            <a:extLst>
              <a:ext uri="{FF2B5EF4-FFF2-40B4-BE49-F238E27FC236}">
                <a16:creationId xmlns="" xmlns:a16="http://schemas.microsoft.com/office/drawing/2014/main" id="{04450828-BFFD-FF49-B039-B7219BF9547A}"/>
              </a:ext>
            </a:extLst>
          </p:cNvPr>
          <p:cNvSpPr txBox="1"/>
          <p:nvPr/>
        </p:nvSpPr>
        <p:spPr>
          <a:xfrm>
            <a:off x="384046" y="1259232"/>
            <a:ext cx="11327784" cy="802410"/>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查找专利</a:t>
            </a:r>
            <a:r>
              <a:rPr lang="en-US" altLang="zh-CN" sz="3300" b="1" dirty="0">
                <a:solidFill>
                  <a:schemeClr val="bg1">
                    <a:lumMod val="50000"/>
                  </a:schemeClr>
                </a:solidFill>
                <a:latin typeface="微软雅黑" pitchFamily="34" charset="-122"/>
                <a:ea typeface="微软雅黑" pitchFamily="34" charset="-122"/>
              </a:rPr>
              <a:t>02324876.9</a:t>
            </a:r>
          </a:p>
          <a:p>
            <a:pPr>
              <a:buFont typeface="Wingdings" pitchFamily="2" charset="2"/>
              <a:buChar char="Ø"/>
            </a:pPr>
            <a:endParaRPr lang="en-US" altLang="zh-CN" sz="1200" b="1" dirty="0">
              <a:solidFill>
                <a:schemeClr val="bg1">
                  <a:lumMod val="50000"/>
                </a:schemeClr>
              </a:solidFill>
              <a:latin typeface="微软雅黑" pitchFamily="34" charset="-122"/>
              <a:ea typeface="微软雅黑" pitchFamily="34" charset="-122"/>
            </a:endParaRPr>
          </a:p>
        </p:txBody>
      </p:sp>
      <p:pic>
        <p:nvPicPr>
          <p:cNvPr id="5" name="Picture 1">
            <a:extLst>
              <a:ext uri="{FF2B5EF4-FFF2-40B4-BE49-F238E27FC236}">
                <a16:creationId xmlns="" xmlns:a16="http://schemas.microsoft.com/office/drawing/2014/main" id="{00E8719A-1696-7441-9D8C-AF5904EAD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24" y="1989634"/>
            <a:ext cx="7072850" cy="447751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 xmlns:a16="http://schemas.microsoft.com/office/drawing/2014/main" id="{82A2A278-A233-824F-931C-57BBCA12CCCA}"/>
              </a:ext>
            </a:extLst>
          </p:cNvPr>
          <p:cNvSpPr/>
          <p:nvPr/>
        </p:nvSpPr>
        <p:spPr>
          <a:xfrm>
            <a:off x="8039422" y="2459556"/>
            <a:ext cx="3565256" cy="3418511"/>
          </a:xfrm>
          <a:prstGeom prst="rect">
            <a:avLst/>
          </a:prstGeom>
          <a:noFill/>
        </p:spPr>
        <p:txBody>
          <a:bodyPr wrap="square" lIns="108850" tIns="54425" rIns="108850" bIns="54425">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所谓的“外观”，原来是这张</a:t>
            </a:r>
            <a:r>
              <a:rPr lang="zh-CN" altLang="en-US" sz="4300" b="1" dirty="0">
                <a:ln w="11430"/>
                <a:solidFill>
                  <a:srgbClr val="0070C0"/>
                </a:solidFill>
                <a:effectLst>
                  <a:outerShdw blurRad="50800" dist="39000" dir="5460000" algn="tl">
                    <a:srgbClr val="000000">
                      <a:alpha val="38000"/>
                    </a:srgbClr>
                  </a:outerShdw>
                </a:effectLst>
                <a:latin typeface="微软雅黑" pitchFamily="34" charset="-122"/>
                <a:ea typeface="微软雅黑" pitchFamily="34" charset="-122"/>
              </a:rPr>
              <a:t>纸片片</a:t>
            </a:r>
            <a:r>
              <a:rPr lang="zh-CN" altLang="en-US" sz="4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！和“刀”没有任何关系。</a:t>
            </a:r>
          </a:p>
        </p:txBody>
      </p:sp>
      <p:pic>
        <p:nvPicPr>
          <p:cNvPr id="7" name="Picture 4" descr="http://wanzao2.b0.upaiyun.com/system/pictures/30923029/original/1448371342_500x500.png">
            <a:extLst>
              <a:ext uri="{FF2B5EF4-FFF2-40B4-BE49-F238E27FC236}">
                <a16:creationId xmlns="" xmlns:a16="http://schemas.microsoft.com/office/drawing/2014/main" id="{2CD41D72-E8D5-7741-9F2F-256E8F4D3208}"/>
              </a:ext>
            </a:extLst>
          </p:cNvPr>
          <p:cNvPicPr>
            <a:picLocks noChangeAspect="1" noChangeArrowheads="1"/>
          </p:cNvPicPr>
          <p:nvPr/>
        </p:nvPicPr>
        <p:blipFill>
          <a:blip r:embed="rId3"/>
          <a:srcRect l="21436" t="19962" r="22025" b="13295"/>
          <a:stretch>
            <a:fillRect/>
          </a:stretch>
        </p:blipFill>
        <p:spPr bwMode="auto">
          <a:xfrm>
            <a:off x="9182492" y="16958"/>
            <a:ext cx="2145770" cy="1900668"/>
          </a:xfrm>
          <a:prstGeom prst="rect">
            <a:avLst/>
          </a:prstGeom>
          <a:noFill/>
          <a:ln w="9525">
            <a:noFill/>
            <a:miter lim="800000"/>
            <a:headEnd/>
            <a:tailEnd/>
          </a:ln>
        </p:spPr>
      </p:pic>
    </p:spTree>
    <p:extLst>
      <p:ext uri="{BB962C8B-B14F-4D97-AF65-F5344CB8AC3E}">
        <p14:creationId xmlns:p14="http://schemas.microsoft.com/office/powerpoint/2010/main" val="263401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1.4 </a:t>
            </a:r>
            <a:r>
              <a:rPr kumimoji="1" lang="zh-CN" altLang="en-US" dirty="0"/>
              <a:t>专利的种类和代码</a:t>
            </a:r>
          </a:p>
        </p:txBody>
      </p:sp>
      <p:sp>
        <p:nvSpPr>
          <p:cNvPr id="4" name="TextBox 13">
            <a:extLst>
              <a:ext uri="{FF2B5EF4-FFF2-40B4-BE49-F238E27FC236}">
                <a16:creationId xmlns="" xmlns:a16="http://schemas.microsoft.com/office/drawing/2014/main" id="{7A72F94C-BF90-DE4A-897A-452848B85717}"/>
              </a:ext>
            </a:extLst>
          </p:cNvPr>
          <p:cNvSpPr txBox="1"/>
          <p:nvPr/>
        </p:nvSpPr>
        <p:spPr>
          <a:xfrm>
            <a:off x="384046" y="1259232"/>
            <a:ext cx="11327784" cy="802410"/>
          </a:xfrm>
          <a:prstGeom prst="rect">
            <a:avLst/>
          </a:prstGeom>
          <a:noFill/>
        </p:spPr>
        <p:txBody>
          <a:bodyPr wrap="square" lIns="108850" tIns="54425" rIns="108850" bIns="54425" rtlCol="0">
            <a:spAutoFit/>
          </a:bodyPr>
          <a:lstStyle/>
          <a:p>
            <a:pPr>
              <a:buFont typeface="Wingdings" pitchFamily="2" charset="2"/>
              <a:buChar char="Ø"/>
            </a:pPr>
            <a:r>
              <a:rPr lang="zh-CN" altLang="en-US" sz="3300" b="1" dirty="0">
                <a:solidFill>
                  <a:schemeClr val="bg1">
                    <a:lumMod val="50000"/>
                  </a:schemeClr>
                </a:solidFill>
                <a:latin typeface="微软雅黑" pitchFamily="34" charset="-122"/>
                <a:ea typeface="微软雅黑" pitchFamily="34" charset="-122"/>
              </a:rPr>
              <a:t>查找专利</a:t>
            </a:r>
            <a:r>
              <a:rPr lang="en-US" altLang="zh-CN" sz="3300" b="1" dirty="0">
                <a:solidFill>
                  <a:schemeClr val="bg1">
                    <a:lumMod val="50000"/>
                  </a:schemeClr>
                </a:solidFill>
                <a:latin typeface="微软雅黑" pitchFamily="34" charset="-122"/>
                <a:ea typeface="微软雅黑" pitchFamily="34" charset="-122"/>
              </a:rPr>
              <a:t>02324876.9</a:t>
            </a:r>
          </a:p>
          <a:p>
            <a:pPr>
              <a:buFont typeface="Wingdings" pitchFamily="2" charset="2"/>
              <a:buChar char="Ø"/>
            </a:pPr>
            <a:endParaRPr lang="en-US" altLang="zh-CN" sz="1200" b="1" dirty="0">
              <a:solidFill>
                <a:schemeClr val="bg1">
                  <a:lumMod val="50000"/>
                </a:schemeClr>
              </a:solidFill>
              <a:latin typeface="微软雅黑" pitchFamily="34" charset="-122"/>
              <a:ea typeface="微软雅黑" pitchFamily="34" charset="-122"/>
            </a:endParaRPr>
          </a:p>
        </p:txBody>
      </p:sp>
      <p:pic>
        <p:nvPicPr>
          <p:cNvPr id="5" name="Picture 3">
            <a:extLst>
              <a:ext uri="{FF2B5EF4-FFF2-40B4-BE49-F238E27FC236}">
                <a16:creationId xmlns="" xmlns:a16="http://schemas.microsoft.com/office/drawing/2014/main" id="{4BA23D77-1ABD-E943-BA59-BFB5020F987D}"/>
              </a:ext>
            </a:extLst>
          </p:cNvPr>
          <p:cNvPicPr>
            <a:picLocks noChangeAspect="1" noChangeArrowheads="1"/>
          </p:cNvPicPr>
          <p:nvPr/>
        </p:nvPicPr>
        <p:blipFill>
          <a:blip r:embed="rId2" cstate="print"/>
          <a:srcRect/>
          <a:stretch>
            <a:fillRect/>
          </a:stretch>
        </p:blipFill>
        <p:spPr bwMode="auto">
          <a:xfrm>
            <a:off x="190552" y="1917627"/>
            <a:ext cx="11756553" cy="4645268"/>
          </a:xfrm>
          <a:prstGeom prst="rect">
            <a:avLst/>
          </a:prstGeom>
          <a:noFill/>
          <a:ln w="9525">
            <a:noFill/>
            <a:miter lim="800000"/>
            <a:headEnd/>
            <a:tailEnd/>
          </a:ln>
        </p:spPr>
      </p:pic>
      <p:sp>
        <p:nvSpPr>
          <p:cNvPr id="6" name="矩形 5">
            <a:extLst>
              <a:ext uri="{FF2B5EF4-FFF2-40B4-BE49-F238E27FC236}">
                <a16:creationId xmlns="" xmlns:a16="http://schemas.microsoft.com/office/drawing/2014/main" id="{A2579D56-2D20-A54F-9963-98ADD0325567}"/>
              </a:ext>
            </a:extLst>
          </p:cNvPr>
          <p:cNvSpPr/>
          <p:nvPr/>
        </p:nvSpPr>
        <p:spPr bwMode="auto">
          <a:xfrm>
            <a:off x="3957926" y="4989498"/>
            <a:ext cx="1535971" cy="21607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p>
        </p:txBody>
      </p:sp>
      <p:sp>
        <p:nvSpPr>
          <p:cNvPr id="7" name="矩形 6">
            <a:extLst>
              <a:ext uri="{FF2B5EF4-FFF2-40B4-BE49-F238E27FC236}">
                <a16:creationId xmlns="" xmlns:a16="http://schemas.microsoft.com/office/drawing/2014/main" id="{BB5C5221-E20E-6042-AA18-A57821B30AFF}"/>
              </a:ext>
            </a:extLst>
          </p:cNvPr>
          <p:cNvSpPr/>
          <p:nvPr/>
        </p:nvSpPr>
        <p:spPr bwMode="auto">
          <a:xfrm>
            <a:off x="3957924" y="3982326"/>
            <a:ext cx="3551932" cy="21607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p>
        </p:txBody>
      </p:sp>
    </p:spTree>
    <p:extLst>
      <p:ext uri="{BB962C8B-B14F-4D97-AF65-F5344CB8AC3E}">
        <p14:creationId xmlns:p14="http://schemas.microsoft.com/office/powerpoint/2010/main" val="394863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p>
        </p:txBody>
      </p:sp>
      <p:sp>
        <p:nvSpPr>
          <p:cNvPr id="4" name="Text Box 4">
            <a:extLst>
              <a:ext uri="{FF2B5EF4-FFF2-40B4-BE49-F238E27FC236}">
                <a16:creationId xmlns="" xmlns:a16="http://schemas.microsoft.com/office/drawing/2014/main" id="{BD0B7BF8-41FB-174C-9097-C83CE71C5620}"/>
              </a:ext>
            </a:extLst>
          </p:cNvPr>
          <p:cNvSpPr txBox="1">
            <a:spLocks noChangeArrowheads="1"/>
          </p:cNvSpPr>
          <p:nvPr/>
        </p:nvSpPr>
        <p:spPr bwMode="auto">
          <a:xfrm>
            <a:off x="3397637" y="2556392"/>
            <a:ext cx="4425539" cy="12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latinLnBrk="1" hangingPunct="1"/>
            <a:r>
              <a:rPr kumimoji="1" lang="zh-CN" altLang="en-US" sz="3800" dirty="0">
                <a:solidFill>
                  <a:schemeClr val="accent2"/>
                </a:solidFill>
                <a:latin typeface="微软雅黑" pitchFamily="34" charset="-122"/>
                <a:ea typeface="微软雅黑" pitchFamily="34" charset="-122"/>
              </a:rPr>
              <a:t>专利申请的途径</a:t>
            </a:r>
          </a:p>
          <a:p>
            <a:pPr eaLnBrk="1" latinLnBrk="1" hangingPunct="1"/>
            <a:r>
              <a:rPr kumimoji="1" lang="en-US" altLang="ko-KR" sz="3800" dirty="0">
                <a:solidFill>
                  <a:schemeClr val="accent2"/>
                </a:solidFill>
                <a:latin typeface="微软雅黑" pitchFamily="34" charset="-122"/>
                <a:ea typeface="微软雅黑" pitchFamily="34" charset="-122"/>
              </a:rPr>
              <a:t> </a:t>
            </a:r>
          </a:p>
        </p:txBody>
      </p:sp>
      <p:sp>
        <p:nvSpPr>
          <p:cNvPr id="5" name="AutoShape 8">
            <a:extLst>
              <a:ext uri="{FF2B5EF4-FFF2-40B4-BE49-F238E27FC236}">
                <a16:creationId xmlns="" xmlns:a16="http://schemas.microsoft.com/office/drawing/2014/main" id="{01248480-2787-9F4F-BE81-52689BCF03C7}"/>
              </a:ext>
            </a:extLst>
          </p:cNvPr>
          <p:cNvSpPr>
            <a:spLocks noChangeArrowheads="1"/>
          </p:cNvSpPr>
          <p:nvPr/>
        </p:nvSpPr>
        <p:spPr bwMode="auto">
          <a:xfrm rot="2827936">
            <a:off x="2612775" y="3654163"/>
            <a:ext cx="609741" cy="457140"/>
          </a:xfrm>
          <a:prstGeom prst="downArrow">
            <a:avLst>
              <a:gd name="adj1" fmla="val 50000"/>
              <a:gd name="adj2" fmla="val 25000"/>
            </a:avLst>
          </a:prstGeom>
          <a:solidFill>
            <a:schemeClr val="accent6">
              <a:lumMod val="75000"/>
            </a:schemeClr>
          </a:solidFill>
          <a:ln>
            <a:noFill/>
          </a:ln>
        </p:spPr>
        <p:txBody>
          <a:bodyPr rot="10800000" vert="eaVert" wrap="none" lIns="108850" tIns="54425" rIns="108850" bIns="54425" anchor="ctr"/>
          <a:lstStyle/>
          <a:p>
            <a:endParaRPr lang="zh-CN" altLang="en-US" b="0">
              <a:latin typeface="微软雅黑" pitchFamily="34" charset="-122"/>
              <a:ea typeface="微软雅黑" pitchFamily="34" charset="-122"/>
            </a:endParaRPr>
          </a:p>
        </p:txBody>
      </p:sp>
      <p:sp>
        <p:nvSpPr>
          <p:cNvPr id="6" name="AutoShape 9">
            <a:extLst>
              <a:ext uri="{FF2B5EF4-FFF2-40B4-BE49-F238E27FC236}">
                <a16:creationId xmlns="" xmlns:a16="http://schemas.microsoft.com/office/drawing/2014/main" id="{A20F89C2-D6AC-B040-8AA8-244C85374CE0}"/>
              </a:ext>
            </a:extLst>
          </p:cNvPr>
          <p:cNvSpPr>
            <a:spLocks noChangeArrowheads="1"/>
          </p:cNvSpPr>
          <p:nvPr/>
        </p:nvSpPr>
        <p:spPr bwMode="auto">
          <a:xfrm>
            <a:off x="4949380" y="4222538"/>
            <a:ext cx="812694" cy="635147"/>
          </a:xfrm>
          <a:prstGeom prst="downArrow">
            <a:avLst>
              <a:gd name="adj1" fmla="val 50000"/>
              <a:gd name="adj2" fmla="val 25000"/>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108850" tIns="54425" rIns="108850" bIns="54425" anchor="ctr"/>
          <a:lstStyle/>
          <a:p>
            <a:endParaRPr lang="zh-CN" altLang="en-US">
              <a:latin typeface="微软雅黑" pitchFamily="34" charset="-122"/>
              <a:ea typeface="微软雅黑" pitchFamily="34" charset="-122"/>
            </a:endParaRPr>
          </a:p>
        </p:txBody>
      </p:sp>
      <p:sp>
        <p:nvSpPr>
          <p:cNvPr id="7" name="AutoShape 10">
            <a:extLst>
              <a:ext uri="{FF2B5EF4-FFF2-40B4-BE49-F238E27FC236}">
                <a16:creationId xmlns="" xmlns:a16="http://schemas.microsoft.com/office/drawing/2014/main" id="{A88AB10E-7BFB-ED4F-94EE-C5D8B348DF10}"/>
              </a:ext>
            </a:extLst>
          </p:cNvPr>
          <p:cNvSpPr>
            <a:spLocks noChangeArrowheads="1"/>
          </p:cNvSpPr>
          <p:nvPr/>
        </p:nvSpPr>
        <p:spPr bwMode="auto">
          <a:xfrm rot="18767516">
            <a:off x="7742907" y="3787544"/>
            <a:ext cx="609741" cy="457140"/>
          </a:xfrm>
          <a:prstGeom prst="downArrow">
            <a:avLst>
              <a:gd name="adj1" fmla="val 50000"/>
              <a:gd name="adj2" fmla="val 25000"/>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108850" tIns="54425" rIns="108850" bIns="54425" anchor="ctr"/>
          <a:lstStyle/>
          <a:p>
            <a:endParaRPr lang="zh-CN" altLang="en-US">
              <a:latin typeface="微软雅黑" pitchFamily="34" charset="-122"/>
              <a:ea typeface="微软雅黑" pitchFamily="34" charset="-122"/>
            </a:endParaRPr>
          </a:p>
        </p:txBody>
      </p:sp>
      <p:sp>
        <p:nvSpPr>
          <p:cNvPr id="8" name="TextBox 12">
            <a:extLst>
              <a:ext uri="{FF2B5EF4-FFF2-40B4-BE49-F238E27FC236}">
                <a16:creationId xmlns="" xmlns:a16="http://schemas.microsoft.com/office/drawing/2014/main" id="{96B716BE-8375-764B-B64F-365B864D1638}"/>
              </a:ext>
            </a:extLst>
          </p:cNvPr>
          <p:cNvSpPr txBox="1"/>
          <p:nvPr/>
        </p:nvSpPr>
        <p:spPr>
          <a:xfrm>
            <a:off x="911305" y="4222537"/>
            <a:ext cx="1930149" cy="556189"/>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25400" cap="rnd">
            <a:solidFill>
              <a:srgbClr val="FF0000"/>
            </a:solidFill>
          </a:ln>
        </p:spPr>
        <p:txBody>
          <a:bodyPr lIns="108850" tIns="54425" rIns="108850" bIns="54425">
            <a:spAutoFit/>
          </a:bodyPr>
          <a:lstStyle/>
          <a:p>
            <a:pPr algn="ctr">
              <a:defRPr/>
            </a:pPr>
            <a:r>
              <a:rPr kumimoji="1" lang="zh-CN" altLang="en-US" sz="2900" b="1" dirty="0">
                <a:latin typeface="微软雅黑" pitchFamily="34" charset="-122"/>
                <a:ea typeface="微软雅黑" pitchFamily="34" charset="-122"/>
              </a:rPr>
              <a:t>国内申请</a:t>
            </a:r>
          </a:p>
        </p:txBody>
      </p:sp>
      <p:sp>
        <p:nvSpPr>
          <p:cNvPr id="9" name="TextBox 11">
            <a:extLst>
              <a:ext uri="{FF2B5EF4-FFF2-40B4-BE49-F238E27FC236}">
                <a16:creationId xmlns="" xmlns:a16="http://schemas.microsoft.com/office/drawing/2014/main" id="{4701A1B3-6AFD-094E-A053-8925D7674C50}"/>
              </a:ext>
            </a:extLst>
          </p:cNvPr>
          <p:cNvSpPr txBox="1"/>
          <p:nvPr/>
        </p:nvSpPr>
        <p:spPr>
          <a:xfrm>
            <a:off x="3503404" y="4984714"/>
            <a:ext cx="3663372" cy="479245"/>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25400" cap="rnd">
            <a:solidFill>
              <a:srgbClr val="FF0000"/>
            </a:solidFill>
          </a:ln>
        </p:spPr>
        <p:txBody>
          <a:bodyPr wrap="square" lIns="108850" tIns="54425" rIns="108850" bIns="54425">
            <a:spAutoFit/>
          </a:bodyPr>
          <a:lstStyle>
            <a:defPPr>
              <a:defRPr lang="zh-CN"/>
            </a:defPPr>
            <a:lvl1pPr>
              <a:defRPr kumimoji="1" sz="2400">
                <a:latin typeface="Arial" charset="0"/>
                <a:ea typeface="楷体_GB2312" pitchFamily="49" charset="-122"/>
              </a:defRPr>
            </a:lvl1pPr>
          </a:lstStyle>
          <a:p>
            <a:pPr algn="ctr"/>
            <a:r>
              <a:rPr lang="zh-CN" altLang="en-US" b="1" dirty="0">
                <a:latin typeface="微软雅黑" pitchFamily="34" charset="-122"/>
                <a:ea typeface="微软雅黑" pitchFamily="34" charset="-122"/>
              </a:rPr>
              <a:t>通过巴黎公约途径申请</a:t>
            </a:r>
          </a:p>
        </p:txBody>
      </p:sp>
      <p:sp>
        <p:nvSpPr>
          <p:cNvPr id="10" name="TextBox 11">
            <a:extLst>
              <a:ext uri="{FF2B5EF4-FFF2-40B4-BE49-F238E27FC236}">
                <a16:creationId xmlns="" xmlns:a16="http://schemas.microsoft.com/office/drawing/2014/main" id="{E4741FE5-1CEA-1842-A593-EB025A974A25}"/>
              </a:ext>
            </a:extLst>
          </p:cNvPr>
          <p:cNvSpPr txBox="1"/>
          <p:nvPr/>
        </p:nvSpPr>
        <p:spPr>
          <a:xfrm>
            <a:off x="8022380" y="4324160"/>
            <a:ext cx="2859172" cy="479245"/>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25400" cap="rnd">
            <a:solidFill>
              <a:srgbClr val="FF0000"/>
            </a:solidFill>
          </a:ln>
        </p:spPr>
        <p:txBody>
          <a:bodyPr wrap="square" lIns="108850" tIns="54425" rIns="108850" bIns="54425">
            <a:spAutoFit/>
          </a:bodyPr>
          <a:lstStyle>
            <a:defPPr>
              <a:defRPr lang="zh-CN"/>
            </a:defPPr>
            <a:lvl1pPr>
              <a:defRPr kumimoji="1" sz="2400">
                <a:latin typeface="Arial" charset="0"/>
                <a:ea typeface="楷体_GB2312" pitchFamily="49" charset="-122"/>
              </a:defRPr>
            </a:lvl1pPr>
          </a:lstStyle>
          <a:p>
            <a:pPr algn="ctr"/>
            <a:r>
              <a:rPr lang="zh-CN" altLang="en-US" b="1" dirty="0">
                <a:latin typeface="微软雅黑" pitchFamily="34" charset="-122"/>
                <a:ea typeface="微软雅黑" pitchFamily="34" charset="-122"/>
              </a:rPr>
              <a:t>通过</a:t>
            </a:r>
            <a:r>
              <a:rPr lang="en-US" altLang="zh-CN" b="1" dirty="0">
                <a:latin typeface="微软雅黑" pitchFamily="34" charset="-122"/>
                <a:ea typeface="微软雅黑" pitchFamily="34" charset="-122"/>
              </a:rPr>
              <a:t>PCT</a:t>
            </a:r>
            <a:r>
              <a:rPr lang="zh-CN" altLang="en-US" b="1" dirty="0">
                <a:latin typeface="微软雅黑" pitchFamily="34" charset="-122"/>
                <a:ea typeface="微软雅黑" pitchFamily="34" charset="-122"/>
              </a:rPr>
              <a:t>途径申请</a:t>
            </a:r>
          </a:p>
        </p:txBody>
      </p:sp>
      <p:sp>
        <p:nvSpPr>
          <p:cNvPr id="11" name="椭圆 10">
            <a:extLst>
              <a:ext uri="{FF2B5EF4-FFF2-40B4-BE49-F238E27FC236}">
                <a16:creationId xmlns="" xmlns:a16="http://schemas.microsoft.com/office/drawing/2014/main" id="{3B0948CC-B8F0-3E4A-BE02-91B988585733}"/>
              </a:ext>
            </a:extLst>
          </p:cNvPr>
          <p:cNvSpPr/>
          <p:nvPr/>
        </p:nvSpPr>
        <p:spPr>
          <a:xfrm rot="20301682">
            <a:off x="2261111" y="1842406"/>
            <a:ext cx="6146000" cy="2020816"/>
          </a:xfrm>
          <a:prstGeom prst="ellipse">
            <a:avLst/>
          </a:prstGeom>
          <a:noFill/>
          <a:ln w="330200">
            <a:solidFill>
              <a:schemeClr val="accent6">
                <a:lumMod val="50000"/>
              </a:schemeClr>
            </a:solidFill>
          </a:ln>
          <a:scene3d>
            <a:camera prst="isometricOffAxis2Top">
              <a:rot lat="20400000" lon="1800000" rev="19200000"/>
            </a:camera>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scene3d>
              <a:camera prst="isometricOffAxis2Top"/>
              <a:lightRig rig="threePt" dir="t"/>
            </a:scene3d>
          </a:bodyP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1710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Righ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r>
              <a:rPr kumimoji="1" lang="en-US" altLang="zh-CN" dirty="0"/>
              <a:t>-</a:t>
            </a:r>
            <a:r>
              <a:rPr kumimoji="1" lang="en-US" altLang="zh-Hans" dirty="0"/>
              <a:t>-</a:t>
            </a:r>
            <a:r>
              <a:rPr kumimoji="1" lang="zh-CN" altLang="en-US" dirty="0"/>
              <a:t>国内申请</a:t>
            </a:r>
          </a:p>
        </p:txBody>
      </p:sp>
      <p:sp>
        <p:nvSpPr>
          <p:cNvPr id="6" name="TextBox 6">
            <a:extLst>
              <a:ext uri="{FF2B5EF4-FFF2-40B4-BE49-F238E27FC236}">
                <a16:creationId xmlns="" xmlns:a16="http://schemas.microsoft.com/office/drawing/2014/main" id="{5B05241E-3ABF-514B-90F7-B77136A6AF6A}"/>
              </a:ext>
            </a:extLst>
          </p:cNvPr>
          <p:cNvSpPr txBox="1"/>
          <p:nvPr/>
        </p:nvSpPr>
        <p:spPr>
          <a:xfrm>
            <a:off x="334568" y="1413570"/>
            <a:ext cx="10943791" cy="5077940"/>
          </a:xfrm>
          <a:prstGeom prst="rect">
            <a:avLst/>
          </a:prstGeom>
          <a:noFill/>
        </p:spPr>
        <p:txBody>
          <a:bodyPr wrap="square" lIns="108850" tIns="54425" rIns="108850" bIns="54425" rtlCol="0">
            <a:spAutoFit/>
          </a:bodyPr>
          <a:lstStyle/>
          <a:p>
            <a:pPr lvl="1"/>
            <a:endParaRPr lang="en-US" altLang="zh-CN" sz="800" b="1" dirty="0">
              <a:solidFill>
                <a:srgbClr val="0070C0"/>
              </a:solidFill>
              <a:latin typeface="微软雅黑" pitchFamily="34" charset="-122"/>
              <a:ea typeface="微软雅黑" pitchFamily="34" charset="-122"/>
            </a:endParaRPr>
          </a:p>
          <a:p>
            <a:pPr marL="1088502" lvl="1" indent="-544251">
              <a:spcAft>
                <a:spcPts val="714"/>
              </a:spcAft>
              <a:buFont typeface="Wingdings" pitchFamily="2" charset="2"/>
              <a:buChar char="p"/>
            </a:pPr>
            <a:r>
              <a:rPr lang="zh-CN" altLang="en-US" sz="3800" b="1" dirty="0">
                <a:latin typeface="微软雅黑" pitchFamily="34" charset="-122"/>
                <a:ea typeface="微软雅黑" pitchFamily="34" charset="-122"/>
              </a:rPr>
              <a:t>国内申请受理</a:t>
            </a:r>
          </a:p>
          <a:p>
            <a:pPr lvl="1">
              <a:spcAft>
                <a:spcPts val="714"/>
              </a:spcAft>
            </a:pPr>
            <a:r>
              <a:rPr lang="en-US" altLang="zh-CN" sz="3300" b="1" dirty="0">
                <a:latin typeface="微软雅黑" pitchFamily="34" charset="-122"/>
                <a:ea typeface="微软雅黑" pitchFamily="34" charset="-122"/>
              </a:rPr>
              <a:t>	</a:t>
            </a:r>
            <a:r>
              <a:rPr lang="zh-CN" altLang="en-US" sz="3300" dirty="0">
                <a:latin typeface="微软雅黑" pitchFamily="34" charset="-122"/>
                <a:ea typeface="微软雅黑" pitchFamily="34" charset="-122"/>
              </a:rPr>
              <a:t>* </a:t>
            </a:r>
            <a:r>
              <a:rPr lang="zh-CN" altLang="en-US" sz="2900" dirty="0">
                <a:latin typeface="微软雅黑" pitchFamily="34" charset="-122"/>
                <a:ea typeface="微软雅黑" pitchFamily="34" charset="-122"/>
              </a:rPr>
              <a:t>向国家专利局受理处提交</a:t>
            </a:r>
            <a:r>
              <a:rPr lang="en-US" altLang="zh-CN" sz="2900" dirty="0">
                <a:latin typeface="微软雅黑" pitchFamily="34" charset="-122"/>
                <a:ea typeface="微软雅黑" pitchFamily="34" charset="-122"/>
              </a:rPr>
              <a:t>(</a:t>
            </a:r>
            <a:r>
              <a:rPr lang="zh-CN" altLang="en-US" sz="2900" dirty="0">
                <a:latin typeface="微软雅黑" pitchFamily="34" charset="-122"/>
                <a:ea typeface="微软雅黑" pitchFamily="34" charset="-122"/>
              </a:rPr>
              <a:t>面交、寄交、电子申请</a:t>
            </a:r>
            <a:r>
              <a:rPr lang="en-US" altLang="zh-CN" sz="2900" dirty="0">
                <a:latin typeface="微软雅黑" pitchFamily="34" charset="-122"/>
                <a:ea typeface="微软雅黑" pitchFamily="34" charset="-122"/>
              </a:rPr>
              <a:t>)</a:t>
            </a:r>
          </a:p>
          <a:p>
            <a:pPr lvl="1">
              <a:spcAft>
                <a:spcPts val="714"/>
              </a:spcAft>
            </a:pPr>
            <a:r>
              <a:rPr lang="en-US" altLang="zh-CN" sz="2900" dirty="0">
                <a:latin typeface="微软雅黑" pitchFamily="34" charset="-122"/>
                <a:ea typeface="微软雅黑" pitchFamily="34" charset="-122"/>
              </a:rPr>
              <a:t>	* </a:t>
            </a:r>
            <a:r>
              <a:rPr lang="zh-CN" altLang="en-US" sz="2900" dirty="0">
                <a:latin typeface="微软雅黑" pitchFamily="34" charset="-122"/>
                <a:ea typeface="微软雅黑" pitchFamily="34" charset="-122"/>
              </a:rPr>
              <a:t>向国家专利局在各省市、自治区、直辖市社的代办处提交</a:t>
            </a:r>
          </a:p>
          <a:p>
            <a:pPr marL="1088502" lvl="1" indent="-544251">
              <a:spcAft>
                <a:spcPts val="714"/>
              </a:spcAft>
              <a:buFont typeface="Wingdings" pitchFamily="2" charset="2"/>
              <a:buChar char="p"/>
            </a:pPr>
            <a:endParaRPr lang="zh-CN" altLang="en-US" sz="1700" b="1" dirty="0">
              <a:latin typeface="微软雅黑" pitchFamily="34" charset="-122"/>
              <a:ea typeface="微软雅黑" pitchFamily="34" charset="-122"/>
            </a:endParaRPr>
          </a:p>
          <a:p>
            <a:pPr marL="1088502" lvl="1" indent="-544251">
              <a:spcAft>
                <a:spcPts val="714"/>
              </a:spcAft>
              <a:buFont typeface="Wingdings" pitchFamily="2" charset="2"/>
              <a:buChar char="p"/>
            </a:pPr>
            <a:r>
              <a:rPr lang="zh-CN" altLang="en-US" sz="3800" b="1" dirty="0">
                <a:latin typeface="微软雅黑" pitchFamily="34" charset="-122"/>
                <a:ea typeface="微软雅黑" pitchFamily="34" charset="-122"/>
              </a:rPr>
              <a:t>国内申请审查</a:t>
            </a:r>
          </a:p>
          <a:p>
            <a:pPr lvl="1">
              <a:spcAft>
                <a:spcPts val="714"/>
              </a:spcAft>
            </a:pPr>
            <a:r>
              <a:rPr lang="en-US" altLang="zh-CN" sz="3300" b="1" dirty="0">
                <a:latin typeface="微软雅黑" pitchFamily="34" charset="-122"/>
                <a:ea typeface="微软雅黑" pitchFamily="34" charset="-122"/>
              </a:rPr>
              <a:t>	</a:t>
            </a:r>
            <a:r>
              <a:rPr lang="zh-CN" altLang="en-US" sz="3300" b="1" dirty="0">
                <a:latin typeface="微软雅黑" pitchFamily="34" charset="-122"/>
                <a:ea typeface="微软雅黑" pitchFamily="34" charset="-122"/>
              </a:rPr>
              <a:t>* </a:t>
            </a:r>
            <a:r>
              <a:rPr lang="zh-CN" altLang="en-US" sz="2900" dirty="0">
                <a:latin typeface="微软雅黑" pitchFamily="34" charset="-122"/>
                <a:ea typeface="微软雅黑" pitchFamily="34" charset="-122"/>
              </a:rPr>
              <a:t>国家知识产权局专利局</a:t>
            </a:r>
          </a:p>
          <a:p>
            <a:pPr lvl="1">
              <a:spcAft>
                <a:spcPts val="714"/>
              </a:spcAft>
            </a:pPr>
            <a:r>
              <a:rPr lang="en-US" altLang="zh-CN" sz="2900" dirty="0">
                <a:latin typeface="微软雅黑" pitchFamily="34" charset="-122"/>
                <a:ea typeface="微软雅黑" pitchFamily="34" charset="-122"/>
              </a:rPr>
              <a:t>	</a:t>
            </a:r>
            <a:r>
              <a:rPr lang="zh-CN" altLang="en-US" sz="2900" dirty="0">
                <a:latin typeface="微软雅黑" pitchFamily="34" charset="-122"/>
                <a:ea typeface="微软雅黑" pitchFamily="34" charset="-122"/>
              </a:rPr>
              <a:t>* 国家知识产权局专利局专利审查协作中心，分为北京、天津、江苏、河南、广东、四川、湖北</a:t>
            </a:r>
            <a:r>
              <a:rPr lang="en-US" altLang="zh-CN" sz="2900" dirty="0">
                <a:latin typeface="微软雅黑" pitchFamily="34" charset="-122"/>
                <a:ea typeface="微软雅黑" pitchFamily="34" charset="-122"/>
              </a:rPr>
              <a:t>7</a:t>
            </a:r>
            <a:r>
              <a:rPr lang="zh-CN" altLang="en-US" sz="2900" dirty="0">
                <a:latin typeface="微软雅黑" pitchFamily="34" charset="-122"/>
                <a:ea typeface="微软雅黑" pitchFamily="34" charset="-122"/>
              </a:rPr>
              <a:t>个分中心</a:t>
            </a:r>
          </a:p>
          <a:p>
            <a:pPr>
              <a:buFont typeface="Wingdings" pitchFamily="2" charset="2"/>
              <a:buChar char="Ø"/>
            </a:pPr>
            <a:endParaRPr lang="en-US" altLang="zh-CN" sz="1700"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2109829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r>
              <a:rPr kumimoji="1" lang="en-US" altLang="zh-CN" dirty="0"/>
              <a:t>-</a:t>
            </a:r>
            <a:r>
              <a:rPr kumimoji="1" lang="en-US" altLang="zh-Hans" dirty="0"/>
              <a:t>-</a:t>
            </a:r>
            <a:r>
              <a:rPr kumimoji="1" lang="zh-CN" altLang="en-US" dirty="0"/>
              <a:t>国内申请</a:t>
            </a:r>
          </a:p>
        </p:txBody>
      </p:sp>
      <p:sp>
        <p:nvSpPr>
          <p:cNvPr id="4" name="TextBox 6">
            <a:extLst>
              <a:ext uri="{FF2B5EF4-FFF2-40B4-BE49-F238E27FC236}">
                <a16:creationId xmlns="" xmlns:a16="http://schemas.microsoft.com/office/drawing/2014/main" id="{1F0F08C5-29D1-194B-90AA-475B93208022}"/>
              </a:ext>
            </a:extLst>
          </p:cNvPr>
          <p:cNvSpPr txBox="1"/>
          <p:nvPr/>
        </p:nvSpPr>
        <p:spPr>
          <a:xfrm>
            <a:off x="334568" y="1391786"/>
            <a:ext cx="10943791" cy="5516521"/>
          </a:xfrm>
          <a:prstGeom prst="rect">
            <a:avLst/>
          </a:prstGeom>
          <a:noFill/>
        </p:spPr>
        <p:txBody>
          <a:bodyPr wrap="square" lIns="108850" tIns="54425" rIns="108850" bIns="54425" rtlCol="0">
            <a:spAutoFit/>
          </a:bodyPr>
          <a:lstStyle/>
          <a:p>
            <a:pPr marL="1088502" lvl="1" indent="-544251">
              <a:spcAft>
                <a:spcPts val="714"/>
              </a:spcAft>
              <a:buFont typeface="Wingdings" pitchFamily="2" charset="2"/>
              <a:buChar char="p"/>
            </a:pPr>
            <a:endParaRPr lang="zh-CN" altLang="en-US" sz="800" b="1" dirty="0">
              <a:latin typeface="微软雅黑" pitchFamily="34" charset="-122"/>
              <a:ea typeface="微软雅黑" pitchFamily="34" charset="-122"/>
            </a:endParaRPr>
          </a:p>
          <a:p>
            <a:pPr marL="1088502" lvl="1" indent="-544251">
              <a:spcAft>
                <a:spcPts val="714"/>
              </a:spcAft>
              <a:buFont typeface="Wingdings" pitchFamily="2" charset="2"/>
              <a:buChar char="p"/>
            </a:pPr>
            <a:r>
              <a:rPr lang="zh-CN" altLang="en-US" sz="3800" b="1" dirty="0">
                <a:latin typeface="微软雅黑" pitchFamily="34" charset="-122"/>
                <a:ea typeface="微软雅黑" pitchFamily="34" charset="-122"/>
              </a:rPr>
              <a:t>发明专利申请条件</a:t>
            </a:r>
            <a:r>
              <a:rPr lang="zh-CN" altLang="en-US" sz="2900" b="1" dirty="0">
                <a:solidFill>
                  <a:srgbClr val="C00000"/>
                </a:solidFill>
                <a:latin typeface="微软雅黑" pitchFamily="34" charset="-122"/>
                <a:ea typeface="微软雅黑" pitchFamily="34" charset="-122"/>
              </a:rPr>
              <a:t>（“三性”）</a:t>
            </a: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新颖性</a:t>
            </a:r>
            <a:endParaRPr lang="en-US" altLang="zh-CN" sz="2900" dirty="0">
              <a:latin typeface="微软雅黑" pitchFamily="34" charset="-122"/>
              <a:ea typeface="微软雅黑" pitchFamily="34" charset="-122"/>
            </a:endParaRP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创造性</a:t>
            </a:r>
            <a:endParaRPr lang="en-US" altLang="zh-CN" sz="2900" dirty="0">
              <a:latin typeface="微软雅黑" pitchFamily="34" charset="-122"/>
              <a:ea typeface="微软雅黑" pitchFamily="34" charset="-122"/>
            </a:endParaRP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实用性</a:t>
            </a:r>
            <a:endParaRPr lang="en-US" altLang="zh-CN" sz="2900" dirty="0">
              <a:latin typeface="微软雅黑" pitchFamily="34" charset="-122"/>
              <a:ea typeface="微软雅黑" pitchFamily="34" charset="-122"/>
            </a:endParaRPr>
          </a:p>
          <a:p>
            <a:pPr marL="1632753" lvl="2" indent="-544251">
              <a:spcAft>
                <a:spcPts val="714"/>
              </a:spcAft>
              <a:buFont typeface="Wingdings" pitchFamily="2" charset="2"/>
              <a:buChar char="ü"/>
            </a:pPr>
            <a:endParaRPr lang="zh-CN" altLang="en-US" sz="900" b="1" dirty="0">
              <a:latin typeface="微软雅黑" pitchFamily="34" charset="-122"/>
              <a:ea typeface="微软雅黑" pitchFamily="34" charset="-122"/>
            </a:endParaRPr>
          </a:p>
          <a:p>
            <a:pPr marL="1088502" lvl="1" indent="-544251">
              <a:spcAft>
                <a:spcPts val="714"/>
              </a:spcAft>
              <a:buFont typeface="Wingdings" pitchFamily="2" charset="2"/>
              <a:buChar char="p"/>
            </a:pPr>
            <a:r>
              <a:rPr lang="zh-CN" altLang="en-US" sz="3800" b="1" dirty="0">
                <a:latin typeface="微软雅黑" pitchFamily="34" charset="-122"/>
                <a:ea typeface="微软雅黑" pitchFamily="34" charset="-122"/>
              </a:rPr>
              <a:t>审查制度</a:t>
            </a: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初步审查制（实用新型专利和外观设计专利 ）</a:t>
            </a:r>
            <a:endParaRPr lang="en-US" altLang="zh-CN" sz="2900" dirty="0">
              <a:latin typeface="微软雅黑" pitchFamily="34" charset="-122"/>
              <a:ea typeface="微软雅黑" pitchFamily="34" charset="-122"/>
            </a:endParaRP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实质性审查制</a:t>
            </a:r>
            <a:endParaRPr lang="en-US" altLang="zh-CN" sz="2900" dirty="0">
              <a:latin typeface="微软雅黑" pitchFamily="34" charset="-122"/>
              <a:ea typeface="微软雅黑" pitchFamily="34" charset="-122"/>
            </a:endParaRPr>
          </a:p>
          <a:p>
            <a:pPr marL="1632753" lvl="2" indent="-544251">
              <a:spcAft>
                <a:spcPts val="714"/>
              </a:spcAft>
              <a:buFont typeface="Wingdings" pitchFamily="2" charset="2"/>
              <a:buChar char="ü"/>
            </a:pPr>
            <a:r>
              <a:rPr lang="zh-CN" altLang="en-US" sz="2900" dirty="0">
                <a:latin typeface="微软雅黑" pitchFamily="34" charset="-122"/>
                <a:ea typeface="微软雅黑" pitchFamily="34" charset="-122"/>
              </a:rPr>
              <a:t>早期公开，延迟审查制（发明专利）</a:t>
            </a:r>
          </a:p>
          <a:p>
            <a:pPr>
              <a:buFont typeface="Wingdings" pitchFamily="2" charset="2"/>
              <a:buChar char="Ø"/>
            </a:pPr>
            <a:endParaRPr lang="en-US" altLang="zh-CN" sz="1700" b="1" dirty="0">
              <a:solidFill>
                <a:srgbClr val="0070C0"/>
              </a:solidFill>
              <a:latin typeface="微软雅黑" pitchFamily="34" charset="-122"/>
              <a:ea typeface="微软雅黑" pitchFamily="34" charset="-122"/>
            </a:endParaRPr>
          </a:p>
        </p:txBody>
      </p:sp>
      <p:sp>
        <p:nvSpPr>
          <p:cNvPr id="5" name="五角星 4">
            <a:extLst>
              <a:ext uri="{FF2B5EF4-FFF2-40B4-BE49-F238E27FC236}">
                <a16:creationId xmlns="" xmlns:a16="http://schemas.microsoft.com/office/drawing/2014/main" id="{1B5BEA7F-D399-5144-B412-D18E9E45352A}"/>
              </a:ext>
            </a:extLst>
          </p:cNvPr>
          <p:cNvSpPr/>
          <p:nvPr/>
        </p:nvSpPr>
        <p:spPr bwMode="auto">
          <a:xfrm>
            <a:off x="7595404" y="1701602"/>
            <a:ext cx="588034" cy="585598"/>
          </a:xfrm>
          <a:prstGeom prst="star5">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p>
        </p:txBody>
      </p:sp>
    </p:spTree>
    <p:extLst>
      <p:ext uri="{BB962C8B-B14F-4D97-AF65-F5344CB8AC3E}">
        <p14:creationId xmlns:p14="http://schemas.microsoft.com/office/powerpoint/2010/main" val="1641812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r>
              <a:rPr kumimoji="1" lang="en-US" altLang="zh-CN" dirty="0"/>
              <a:t>-</a:t>
            </a:r>
            <a:r>
              <a:rPr kumimoji="1" lang="en-US" altLang="zh-Hans" dirty="0"/>
              <a:t>-</a:t>
            </a:r>
            <a:r>
              <a:rPr kumimoji="1" lang="zh-CN" altLang="en-US" dirty="0"/>
              <a:t>国内申请</a:t>
            </a:r>
          </a:p>
        </p:txBody>
      </p:sp>
      <p:pic>
        <p:nvPicPr>
          <p:cNvPr id="12" name="Picture 3">
            <a:extLst>
              <a:ext uri="{FF2B5EF4-FFF2-40B4-BE49-F238E27FC236}">
                <a16:creationId xmlns="" xmlns:a16="http://schemas.microsoft.com/office/drawing/2014/main" id="{1B544FEA-B9E3-F44A-9C13-9B6D92D889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1186" t="5165" r="10907" b="9950"/>
          <a:stretch>
            <a:fillRect/>
          </a:stretch>
        </p:blipFill>
        <p:spPr bwMode="auto">
          <a:xfrm>
            <a:off x="719312" y="1269554"/>
            <a:ext cx="9406201" cy="559003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13" name="Rectangle 10">
            <a:extLst>
              <a:ext uri="{FF2B5EF4-FFF2-40B4-BE49-F238E27FC236}">
                <a16:creationId xmlns="" xmlns:a16="http://schemas.microsoft.com/office/drawing/2014/main" id="{C9F5947B-E6C6-6246-BF7B-424588A8545E}"/>
              </a:ext>
            </a:extLst>
          </p:cNvPr>
          <p:cNvSpPr>
            <a:spLocks noChangeArrowheads="1"/>
          </p:cNvSpPr>
          <p:nvPr/>
        </p:nvSpPr>
        <p:spPr bwMode="auto">
          <a:xfrm>
            <a:off x="863888" y="1845618"/>
            <a:ext cx="575658" cy="151251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solidFill>
                <a:srgbClr val="C00000"/>
              </a:solidFill>
              <a:latin typeface="微软雅黑" pitchFamily="34" charset="-122"/>
              <a:ea typeface="微软雅黑" pitchFamily="34" charset="-122"/>
            </a:endParaRPr>
          </a:p>
        </p:txBody>
      </p:sp>
      <p:sp>
        <p:nvSpPr>
          <p:cNvPr id="14" name="线形标注 1 13">
            <a:extLst>
              <a:ext uri="{FF2B5EF4-FFF2-40B4-BE49-F238E27FC236}">
                <a16:creationId xmlns="" xmlns:a16="http://schemas.microsoft.com/office/drawing/2014/main" id="{6A7B0E3B-73EA-F248-B114-020BD6F5B6E3}"/>
              </a:ext>
            </a:extLst>
          </p:cNvPr>
          <p:cNvSpPr/>
          <p:nvPr/>
        </p:nvSpPr>
        <p:spPr>
          <a:xfrm>
            <a:off x="8759502" y="2412559"/>
            <a:ext cx="1812668" cy="432100"/>
          </a:xfrm>
          <a:prstGeom prst="borderCallout1">
            <a:avLst>
              <a:gd name="adj1" fmla="val 38227"/>
              <a:gd name="adj2" fmla="val -5136"/>
              <a:gd name="adj3" fmla="val 125726"/>
              <a:gd name="adj4" fmla="val -66629"/>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b="1" dirty="0">
                <a:solidFill>
                  <a:srgbClr val="FF0000"/>
                </a:solidFill>
                <a:latin typeface="微软雅黑" pitchFamily="34" charset="-122"/>
                <a:ea typeface="微软雅黑" pitchFamily="34" charset="-122"/>
              </a:rPr>
              <a:t>可申请加快</a:t>
            </a:r>
          </a:p>
        </p:txBody>
      </p:sp>
      <p:sp>
        <p:nvSpPr>
          <p:cNvPr id="15" name="线形标注 1 14">
            <a:extLst>
              <a:ext uri="{FF2B5EF4-FFF2-40B4-BE49-F238E27FC236}">
                <a16:creationId xmlns="" xmlns:a16="http://schemas.microsoft.com/office/drawing/2014/main" id="{C13DE05E-B72E-AB48-BB2C-7A5141A1F49A}"/>
              </a:ext>
            </a:extLst>
          </p:cNvPr>
          <p:cNvSpPr/>
          <p:nvPr/>
        </p:nvSpPr>
        <p:spPr>
          <a:xfrm>
            <a:off x="8783155" y="3576134"/>
            <a:ext cx="1812668" cy="429858"/>
          </a:xfrm>
          <a:prstGeom prst="borderCallout1">
            <a:avLst>
              <a:gd name="adj1" fmla="val 38227"/>
              <a:gd name="adj2" fmla="val -5136"/>
              <a:gd name="adj3" fmla="val 125726"/>
              <a:gd name="adj4" fmla="val -66629"/>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b="1" dirty="0">
                <a:solidFill>
                  <a:srgbClr val="FF0000"/>
                </a:solidFill>
                <a:latin typeface="微软雅黑" pitchFamily="34" charset="-122"/>
                <a:ea typeface="微软雅黑" pitchFamily="34" charset="-122"/>
              </a:rPr>
              <a:t>可申请加快</a:t>
            </a:r>
          </a:p>
        </p:txBody>
      </p:sp>
    </p:spTree>
    <p:extLst>
      <p:ext uri="{BB962C8B-B14F-4D97-AF65-F5344CB8AC3E}">
        <p14:creationId xmlns:p14="http://schemas.microsoft.com/office/powerpoint/2010/main" val="29886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431749" y="183490"/>
            <a:ext cx="11326925" cy="644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zh-CN" altLang="en-US" sz="1800" smtClean="0">
              <a:solidFill>
                <a:prstClr val="black"/>
              </a:solidFill>
              <a:latin typeface="Arial" panose="020B0604020202020204" pitchFamily="34" charset="0"/>
            </a:endParaRPr>
          </a:p>
        </p:txBody>
      </p:sp>
      <p:sp>
        <p:nvSpPr>
          <p:cNvPr id="142338" name="Rectangle 2"/>
          <p:cNvSpPr>
            <a:spLocks noGrp="1"/>
          </p:cNvSpPr>
          <p:nvPr>
            <p:ph type="body" idx="4294967295"/>
          </p:nvPr>
        </p:nvSpPr>
        <p:spPr>
          <a:xfrm>
            <a:off x="449584" y="404760"/>
            <a:ext cx="11615738" cy="4269775"/>
          </a:xfrm>
          <a:prstGeom prst="rect">
            <a:avLst/>
          </a:prstGeom>
        </p:spPr>
        <p:txBody>
          <a:bodyPr/>
          <a:lstStyle/>
          <a:p>
            <a:pPr>
              <a:lnSpc>
                <a:spcPct val="105000"/>
              </a:lnSpc>
              <a:buFont typeface="Arial" panose="020B0604020202020204" pitchFamily="34" charset="0"/>
              <a:buNone/>
            </a:pPr>
            <a:r>
              <a:rPr lang="zh-CN" altLang="en-US" dirty="0" smtClean="0"/>
              <a:t>        </a:t>
            </a:r>
            <a:r>
              <a:rPr lang="zh-CN" altLang="en-US" sz="3600" b="1" dirty="0" smtClean="0">
                <a:solidFill>
                  <a:srgbClr val="C00000"/>
                </a:solidFill>
              </a:rPr>
              <a:t>重要性</a:t>
            </a:r>
            <a:endParaRPr lang="en-US" altLang="zh-CN" sz="3600" b="1" dirty="0" smtClean="0">
              <a:solidFill>
                <a:srgbClr val="C00000"/>
              </a:solidFill>
            </a:endParaRPr>
          </a:p>
          <a:p>
            <a:pPr algn="ctr">
              <a:lnSpc>
                <a:spcPct val="105000"/>
              </a:lnSpc>
              <a:buFont typeface="Arial" panose="020B0604020202020204" pitchFamily="34" charset="0"/>
              <a:buNone/>
            </a:pPr>
            <a:endParaRPr lang="en-US" altLang="zh-CN" sz="1600" dirty="0" smtClean="0"/>
          </a:p>
          <a:p>
            <a:pPr lvl="1">
              <a:lnSpc>
                <a:spcPct val="150000"/>
              </a:lnSpc>
            </a:pPr>
            <a:r>
              <a:rPr lang="zh-CN" altLang="en-US" sz="2400" dirty="0" smtClean="0"/>
              <a:t>全球科技出版物中</a:t>
            </a:r>
            <a:r>
              <a:rPr lang="en-US" altLang="zh-CN" sz="2400" dirty="0" smtClean="0"/>
              <a:t>25%</a:t>
            </a:r>
            <a:r>
              <a:rPr lang="zh-CN" altLang="en-US" sz="2400" dirty="0" smtClean="0"/>
              <a:t>以上为专利文献；</a:t>
            </a:r>
          </a:p>
          <a:p>
            <a:pPr lvl="1">
              <a:lnSpc>
                <a:spcPct val="150000"/>
              </a:lnSpc>
            </a:pPr>
            <a:r>
              <a:rPr lang="en-US" altLang="zh-CN" sz="2400" dirty="0" smtClean="0"/>
              <a:t>90%</a:t>
            </a:r>
            <a:r>
              <a:rPr lang="zh-CN" altLang="en-US" sz="2400" dirty="0" smtClean="0"/>
              <a:t>以上的发明在专利文献中发表；</a:t>
            </a:r>
          </a:p>
          <a:p>
            <a:pPr lvl="1">
              <a:lnSpc>
                <a:spcPct val="150000"/>
              </a:lnSpc>
            </a:pPr>
            <a:r>
              <a:rPr lang="zh-CN" altLang="en-US" sz="2400" dirty="0" smtClean="0"/>
              <a:t>其中有</a:t>
            </a:r>
            <a:r>
              <a:rPr lang="en-US" altLang="zh-CN" sz="2400" dirty="0" smtClean="0"/>
              <a:t>80%</a:t>
            </a:r>
            <a:r>
              <a:rPr lang="zh-CN" altLang="en-US" sz="2400" dirty="0" smtClean="0"/>
              <a:t>不再以任何其他形式发表。</a:t>
            </a:r>
          </a:p>
        </p:txBody>
      </p:sp>
      <p:sp>
        <p:nvSpPr>
          <p:cNvPr id="8196" name="Rectangle 3"/>
          <p:cNvSpPr>
            <a:spLocks noChangeArrowheads="1"/>
          </p:cNvSpPr>
          <p:nvPr/>
        </p:nvSpPr>
        <p:spPr bwMode="auto">
          <a:xfrm>
            <a:off x="708997" y="227849"/>
            <a:ext cx="10666611" cy="76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defTabSz="914400" eaLnBrk="0" fontAlgn="base" hangingPunct="0">
              <a:spcBef>
                <a:spcPct val="0"/>
              </a:spcBef>
              <a:spcAft>
                <a:spcPct val="0"/>
              </a:spcAft>
            </a:pPr>
            <a:endParaRPr lang="zh-CN" altLang="en-US" sz="4500" smtClean="0">
              <a:solidFill>
                <a:prstClr val="black"/>
              </a:solidFill>
            </a:endParaRPr>
          </a:p>
        </p:txBody>
      </p:sp>
    </p:spTree>
    <p:extLst>
      <p:ext uri="{BB962C8B-B14F-4D97-AF65-F5344CB8AC3E}">
        <p14:creationId xmlns:p14="http://schemas.microsoft.com/office/powerpoint/2010/main" val="249207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3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r>
              <a:rPr kumimoji="1" lang="en-US" altLang="zh-CN" dirty="0"/>
              <a:t>-</a:t>
            </a:r>
            <a:r>
              <a:rPr kumimoji="1" lang="en-US" altLang="zh-Hans" dirty="0"/>
              <a:t>-</a:t>
            </a:r>
            <a:r>
              <a:rPr kumimoji="1" lang="zh-CN" altLang="en-US" dirty="0"/>
              <a:t>国内申请</a:t>
            </a:r>
          </a:p>
        </p:txBody>
      </p:sp>
      <p:pic>
        <p:nvPicPr>
          <p:cNvPr id="4" name="Picture 3">
            <a:extLst>
              <a:ext uri="{FF2B5EF4-FFF2-40B4-BE49-F238E27FC236}">
                <a16:creationId xmlns="" xmlns:a16="http://schemas.microsoft.com/office/drawing/2014/main" id="{6477F0E1-7A60-824F-A5A1-1CCA423600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2267" t="3813" r="13040" b="8420"/>
          <a:stretch>
            <a:fillRect/>
          </a:stretch>
        </p:blipFill>
        <p:spPr bwMode="auto">
          <a:xfrm>
            <a:off x="1054646" y="1269555"/>
            <a:ext cx="8469096" cy="5397649"/>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64FB23BC-3AC2-9D44-935E-38360054E128}"/>
              </a:ext>
            </a:extLst>
          </p:cNvPr>
          <p:cNvSpPr>
            <a:spLocks noChangeArrowheads="1"/>
          </p:cNvSpPr>
          <p:nvPr/>
        </p:nvSpPr>
        <p:spPr bwMode="auto">
          <a:xfrm>
            <a:off x="1991239" y="1341562"/>
            <a:ext cx="3743929" cy="503355"/>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34829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normAutofit/>
          </a:bodyPr>
          <a:lstStyle/>
          <a:p>
            <a:r>
              <a:rPr kumimoji="1" lang="en-US" altLang="zh-CN" dirty="0"/>
              <a:t>1.5 </a:t>
            </a:r>
            <a:r>
              <a:rPr kumimoji="1" lang="zh-CN" altLang="en-US" dirty="0"/>
              <a:t>专利的申请途径和程序</a:t>
            </a:r>
            <a:r>
              <a:rPr kumimoji="1" lang="en-US" altLang="zh-CN" dirty="0"/>
              <a:t>--</a:t>
            </a:r>
            <a:r>
              <a:rPr kumimoji="1" lang="zh-Hans" altLang="en-US" dirty="0"/>
              <a:t>国内申请</a:t>
            </a:r>
            <a:endParaRPr kumimoji="1" lang="zh-CN" altLang="en-US" dirty="0"/>
          </a:p>
        </p:txBody>
      </p:sp>
      <p:sp>
        <p:nvSpPr>
          <p:cNvPr id="4" name="TextBox 14">
            <a:extLst>
              <a:ext uri="{FF2B5EF4-FFF2-40B4-BE49-F238E27FC236}">
                <a16:creationId xmlns="" xmlns:a16="http://schemas.microsoft.com/office/drawing/2014/main" id="{D7ABCED8-163B-D540-86DD-FFBA2881A088}"/>
              </a:ext>
            </a:extLst>
          </p:cNvPr>
          <p:cNvSpPr txBox="1"/>
          <p:nvPr/>
        </p:nvSpPr>
        <p:spPr>
          <a:xfrm>
            <a:off x="262560" y="1269555"/>
            <a:ext cx="10943791" cy="5191817"/>
          </a:xfrm>
          <a:prstGeom prst="rect">
            <a:avLst/>
          </a:prstGeom>
          <a:noFill/>
        </p:spPr>
        <p:txBody>
          <a:bodyPr wrap="square" lIns="108850" tIns="54425" rIns="108850" bIns="54425" rtlCol="0">
            <a:spAutoFit/>
          </a:bodyPr>
          <a:lstStyle/>
          <a:p>
            <a:pPr marL="1088502" lvl="1" indent="-544251">
              <a:spcAft>
                <a:spcPts val="714"/>
              </a:spcAft>
              <a:buFont typeface="Wingdings" pitchFamily="2" charset="2"/>
              <a:buChar char="p"/>
            </a:pPr>
            <a:r>
              <a:rPr lang="zh-CN" altLang="en-US" sz="3300" b="1" dirty="0">
                <a:latin typeface="微软雅黑" pitchFamily="34" charset="-122"/>
                <a:ea typeface="微软雅黑" pitchFamily="34" charset="-122"/>
              </a:rPr>
              <a:t>申请人、发明人简介</a:t>
            </a:r>
          </a:p>
          <a:p>
            <a:pPr marL="1496690" lvl="2" indent="-408188" eaLnBrk="0" hangingPunct="0">
              <a:spcBef>
                <a:spcPct val="20000"/>
              </a:spcBef>
              <a:buClr>
                <a:schemeClr val="tx2"/>
              </a:buClr>
              <a:buSzPct val="110000"/>
              <a:buFont typeface="Wingdings" pitchFamily="2" charset="2"/>
              <a:buChar char="ü"/>
            </a:pPr>
            <a:r>
              <a:rPr lang="zh-CN" altLang="en-US" sz="2900" dirty="0">
                <a:solidFill>
                  <a:srgbClr val="0000FF"/>
                </a:solidFill>
                <a:latin typeface="微软雅黑" pitchFamily="34" charset="-122"/>
                <a:ea typeface="微软雅黑" pitchFamily="34" charset="-122"/>
              </a:rPr>
              <a:t>申请人</a:t>
            </a:r>
            <a:r>
              <a:rPr lang="en-US" altLang="zh-CN" sz="2900" dirty="0">
                <a:solidFill>
                  <a:srgbClr val="0000FF"/>
                </a:solidFill>
                <a:latin typeface="微软雅黑" pitchFamily="34" charset="-122"/>
                <a:ea typeface="微软雅黑" pitchFamily="34" charset="-122"/>
              </a:rPr>
              <a:t>/</a:t>
            </a:r>
            <a:r>
              <a:rPr lang="zh-CN" altLang="en-US" sz="2900" dirty="0">
                <a:solidFill>
                  <a:srgbClr val="0000FF"/>
                </a:solidFill>
                <a:latin typeface="微软雅黑" pitchFamily="34" charset="-122"/>
                <a:ea typeface="微软雅黑" pitchFamily="34" charset="-122"/>
              </a:rPr>
              <a:t>专利权人</a:t>
            </a:r>
            <a:r>
              <a:rPr lang="zh-CN" altLang="en-US" sz="2900" dirty="0">
                <a:latin typeface="微软雅黑" pitchFamily="34" charset="-122"/>
                <a:ea typeface="微软雅黑" pitchFamily="34" charset="-122"/>
              </a:rPr>
              <a:t>：</a:t>
            </a:r>
          </a:p>
          <a:p>
            <a:pPr marL="1496690" lvl="2" indent="-408188" eaLnBrk="0" hangingPunct="0">
              <a:spcBef>
                <a:spcPct val="20000"/>
              </a:spcBef>
              <a:buClr>
                <a:schemeClr val="tx2"/>
              </a:buClr>
              <a:buSzPct val="50000"/>
            </a:pPr>
            <a:r>
              <a:rPr lang="zh-CN" altLang="en-US" sz="2900" dirty="0">
                <a:latin typeface="微软雅黑" pitchFamily="34" charset="-122"/>
                <a:ea typeface="微软雅黑" pitchFamily="34" charset="-122"/>
              </a:rPr>
              <a:t>职务发明，申请专利的权利属于</a:t>
            </a:r>
            <a:r>
              <a:rPr lang="zh-CN" altLang="en-US" sz="2900" dirty="0">
                <a:solidFill>
                  <a:srgbClr val="FF0000"/>
                </a:solidFill>
                <a:latin typeface="微软雅黑" pitchFamily="34" charset="-122"/>
                <a:ea typeface="微软雅黑" pitchFamily="34" charset="-122"/>
              </a:rPr>
              <a:t>单位</a:t>
            </a:r>
            <a:r>
              <a:rPr lang="zh-CN" altLang="en-US" sz="2900" dirty="0">
                <a:latin typeface="微软雅黑" pitchFamily="34" charset="-122"/>
                <a:ea typeface="微软雅黑" pitchFamily="34" charset="-122"/>
              </a:rPr>
              <a:t>；</a:t>
            </a:r>
          </a:p>
          <a:p>
            <a:pPr marL="1496690" lvl="2" indent="-408188" eaLnBrk="0" hangingPunct="0">
              <a:spcBef>
                <a:spcPct val="20000"/>
              </a:spcBef>
              <a:buClr>
                <a:schemeClr val="tx2"/>
              </a:buClr>
              <a:buSzPct val="50000"/>
            </a:pPr>
            <a:r>
              <a:rPr lang="zh-CN" altLang="en-US" sz="2900" dirty="0">
                <a:latin typeface="微软雅黑" pitchFamily="34" charset="-122"/>
                <a:ea typeface="微软雅黑" pitchFamily="34" charset="-122"/>
              </a:rPr>
              <a:t>非职务发明，申请专利的权利属于</a:t>
            </a:r>
            <a:r>
              <a:rPr lang="zh-CN" altLang="en-US" sz="2900" dirty="0">
                <a:solidFill>
                  <a:srgbClr val="FF0000"/>
                </a:solidFill>
                <a:latin typeface="微软雅黑" pitchFamily="34" charset="-122"/>
                <a:ea typeface="微软雅黑" pitchFamily="34" charset="-122"/>
              </a:rPr>
              <a:t>发明人</a:t>
            </a:r>
            <a:r>
              <a:rPr lang="zh-CN" altLang="en-US" sz="2900" dirty="0">
                <a:latin typeface="微软雅黑" pitchFamily="34" charset="-122"/>
                <a:ea typeface="微软雅黑" pitchFamily="34" charset="-122"/>
              </a:rPr>
              <a:t>。</a:t>
            </a:r>
          </a:p>
          <a:p>
            <a:pPr marL="1496690" lvl="2" indent="-408188" eaLnBrk="0" hangingPunct="0">
              <a:spcBef>
                <a:spcPct val="20000"/>
              </a:spcBef>
              <a:buClr>
                <a:schemeClr val="tx2"/>
              </a:buClr>
              <a:buSzPct val="50000"/>
            </a:pPr>
            <a:r>
              <a:rPr lang="en-US" altLang="zh-CN" sz="2900" b="1" dirty="0">
                <a:solidFill>
                  <a:srgbClr val="FF0000"/>
                </a:solidFill>
                <a:latin typeface="微软雅黑" pitchFamily="34" charset="-122"/>
                <a:ea typeface="微软雅黑" pitchFamily="34" charset="-122"/>
              </a:rPr>
              <a:t>XX</a:t>
            </a:r>
            <a:r>
              <a:rPr lang="zh-CN" altLang="en-US" sz="2900" b="1" dirty="0">
                <a:solidFill>
                  <a:srgbClr val="FF0000"/>
                </a:solidFill>
                <a:latin typeface="微软雅黑" pitchFamily="34" charset="-122"/>
                <a:ea typeface="微软雅黑" pitchFamily="34" charset="-122"/>
              </a:rPr>
              <a:t>大学，</a:t>
            </a:r>
            <a:r>
              <a:rPr lang="en-US" altLang="zh-CN" sz="2900" b="1" dirty="0">
                <a:solidFill>
                  <a:srgbClr val="FF0000"/>
                </a:solidFill>
                <a:latin typeface="微软雅黑" pitchFamily="34" charset="-122"/>
                <a:ea typeface="微软雅黑" pitchFamily="34" charset="-122"/>
              </a:rPr>
              <a:t>XX</a:t>
            </a:r>
            <a:r>
              <a:rPr lang="zh-CN" altLang="en-US" sz="2900" b="1" dirty="0">
                <a:solidFill>
                  <a:srgbClr val="FF0000"/>
                </a:solidFill>
                <a:latin typeface="微软雅黑" pitchFamily="34" charset="-122"/>
                <a:ea typeface="微软雅黑" pitchFamily="34" charset="-122"/>
              </a:rPr>
              <a:t>公司</a:t>
            </a:r>
          </a:p>
          <a:p>
            <a:pPr marL="1496690" lvl="2" indent="-408188" eaLnBrk="0" hangingPunct="0">
              <a:lnSpc>
                <a:spcPct val="80000"/>
              </a:lnSpc>
              <a:spcBef>
                <a:spcPct val="20000"/>
              </a:spcBef>
              <a:buClr>
                <a:schemeClr val="tx2"/>
              </a:buClr>
              <a:buSzPct val="50000"/>
            </a:pPr>
            <a:endParaRPr lang="zh-CN" altLang="en-US" sz="1300" dirty="0">
              <a:latin typeface="微软雅黑" pitchFamily="34" charset="-122"/>
              <a:ea typeface="微软雅黑" pitchFamily="34" charset="-122"/>
            </a:endParaRPr>
          </a:p>
          <a:p>
            <a:pPr marL="1496690" lvl="2" indent="-408188" eaLnBrk="0" hangingPunct="0">
              <a:spcBef>
                <a:spcPct val="20000"/>
              </a:spcBef>
              <a:buClr>
                <a:schemeClr val="tx2"/>
              </a:buClr>
              <a:buSzPct val="110000"/>
              <a:buFont typeface="Wingdings" pitchFamily="2" charset="2"/>
              <a:buChar char="ü"/>
            </a:pPr>
            <a:r>
              <a:rPr lang="zh-CN" altLang="en-US" sz="2900" dirty="0">
                <a:solidFill>
                  <a:srgbClr val="0000FF"/>
                </a:solidFill>
                <a:latin typeface="微软雅黑" pitchFamily="34" charset="-122"/>
                <a:ea typeface="微软雅黑" pitchFamily="34" charset="-122"/>
              </a:rPr>
              <a:t>发明人</a:t>
            </a:r>
            <a:r>
              <a:rPr lang="zh-CN" altLang="en-US" sz="2900" dirty="0">
                <a:latin typeface="微软雅黑" pitchFamily="34" charset="-122"/>
                <a:ea typeface="微软雅黑" pitchFamily="34" charset="-122"/>
              </a:rPr>
              <a:t>：</a:t>
            </a:r>
          </a:p>
          <a:p>
            <a:pPr marL="1496690" lvl="2" indent="-408188" eaLnBrk="0" hangingPunct="0">
              <a:spcBef>
                <a:spcPct val="20000"/>
              </a:spcBef>
              <a:buClr>
                <a:schemeClr val="tx2"/>
              </a:buClr>
              <a:buSzPct val="50000"/>
            </a:pPr>
            <a:r>
              <a:rPr lang="zh-CN" altLang="en-US" sz="2900" dirty="0">
                <a:latin typeface="微软雅黑" pitchFamily="34" charset="-122"/>
                <a:ea typeface="微软雅黑" pitchFamily="34" charset="-122"/>
              </a:rPr>
              <a:t>发明人应当是个人</a:t>
            </a:r>
          </a:p>
          <a:p>
            <a:pPr marL="1496690" lvl="2" indent="-408188" eaLnBrk="0" hangingPunct="0">
              <a:spcBef>
                <a:spcPct val="20000"/>
              </a:spcBef>
              <a:buClr>
                <a:schemeClr val="tx2"/>
              </a:buClr>
              <a:buSzPct val="50000"/>
            </a:pPr>
            <a:r>
              <a:rPr lang="zh-CN" altLang="en-US" sz="2900" dirty="0">
                <a:latin typeface="微软雅黑" pitchFamily="34" charset="-122"/>
                <a:ea typeface="微软雅黑" pitchFamily="34" charset="-122"/>
              </a:rPr>
              <a:t>真实姓名</a:t>
            </a:r>
          </a:p>
          <a:p>
            <a:pPr marL="1496690" lvl="2" indent="-408188" eaLnBrk="0" hangingPunct="0">
              <a:spcBef>
                <a:spcPct val="20000"/>
              </a:spcBef>
              <a:buClr>
                <a:schemeClr val="tx2"/>
              </a:buClr>
              <a:buSzPct val="50000"/>
            </a:pPr>
            <a:r>
              <a:rPr lang="zh-CN" altLang="en-US" sz="2900" dirty="0">
                <a:latin typeface="微软雅黑" pitchFamily="34" charset="-122"/>
                <a:ea typeface="微软雅黑" pitchFamily="34" charset="-122"/>
              </a:rPr>
              <a:t>可以要求不公布发明人姓名（不得重新要求公布）</a:t>
            </a:r>
          </a:p>
        </p:txBody>
      </p:sp>
      <p:sp>
        <p:nvSpPr>
          <p:cNvPr id="5" name="线形标注 1 4">
            <a:extLst>
              <a:ext uri="{FF2B5EF4-FFF2-40B4-BE49-F238E27FC236}">
                <a16:creationId xmlns="" xmlns:a16="http://schemas.microsoft.com/office/drawing/2014/main" id="{A95F9F99-4A62-AA47-BA9D-6FEDAC031887}"/>
              </a:ext>
            </a:extLst>
          </p:cNvPr>
          <p:cNvSpPr/>
          <p:nvPr/>
        </p:nvSpPr>
        <p:spPr>
          <a:xfrm>
            <a:off x="8551670" y="1269554"/>
            <a:ext cx="2512088" cy="1571636"/>
          </a:xfrm>
          <a:prstGeom prst="borderCallout1">
            <a:avLst>
              <a:gd name="adj1" fmla="val 38227"/>
              <a:gd name="adj2" fmla="val -5136"/>
              <a:gd name="adj3" fmla="val 82080"/>
              <a:gd name="adj4" fmla="val -35478"/>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400" b="1" dirty="0">
                <a:solidFill>
                  <a:schemeClr val="tx1"/>
                </a:solidFill>
                <a:latin typeface="微软雅黑" pitchFamily="34" charset="-122"/>
                <a:ea typeface="微软雅黑" pitchFamily="34" charset="-122"/>
              </a:rPr>
              <a:t>通过申请人</a:t>
            </a:r>
            <a:r>
              <a:rPr lang="en-US" altLang="zh-CN" sz="2400" b="1" dirty="0">
                <a:solidFill>
                  <a:schemeClr val="tx1"/>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专利权人辨别是否为</a:t>
            </a:r>
            <a:r>
              <a:rPr lang="zh-CN" altLang="en-US" sz="2400" b="1" dirty="0">
                <a:solidFill>
                  <a:srgbClr val="FF0000"/>
                </a:solidFill>
                <a:latin typeface="微软雅黑" pitchFamily="34" charset="-122"/>
                <a:ea typeface="微软雅黑" pitchFamily="34" charset="-122"/>
              </a:rPr>
              <a:t>职务发明</a:t>
            </a:r>
          </a:p>
        </p:txBody>
      </p:sp>
      <p:sp>
        <p:nvSpPr>
          <p:cNvPr id="6" name="五角星 5">
            <a:extLst>
              <a:ext uri="{FF2B5EF4-FFF2-40B4-BE49-F238E27FC236}">
                <a16:creationId xmlns="" xmlns:a16="http://schemas.microsoft.com/office/drawing/2014/main" id="{62B00B6F-A869-FB47-B934-A169E1853385}"/>
              </a:ext>
            </a:extLst>
          </p:cNvPr>
          <p:cNvSpPr/>
          <p:nvPr/>
        </p:nvSpPr>
        <p:spPr bwMode="auto">
          <a:xfrm>
            <a:off x="9983640" y="2205658"/>
            <a:ext cx="476191" cy="499702"/>
          </a:xfrm>
          <a:prstGeom prst="star5">
            <a:avLst/>
          </a:prstGeom>
          <a:noFill/>
          <a:ln w="28575">
            <a:solidFill>
              <a:srgbClr val="C00000"/>
            </a:solidFill>
            <a:miter lim="800000"/>
            <a:headEnd/>
            <a:tailEnd/>
          </a:ln>
          <a:extLst/>
        </p:spPr>
        <p:txBody>
          <a:bodyPr wrap="none" lIns="108850" tIns="54425" rIns="108850" bIns="54425" rtlCol="0" anchor="ctr"/>
          <a:lstStyle/>
          <a:p>
            <a:pPr algn="ctr"/>
            <a:endParaRPr lang="zh-CN" altLang="en-US"/>
          </a:p>
        </p:txBody>
      </p:sp>
    </p:spTree>
    <p:extLst>
      <p:ext uri="{BB962C8B-B14F-4D97-AF65-F5344CB8AC3E}">
        <p14:creationId xmlns:p14="http://schemas.microsoft.com/office/powerpoint/2010/main" val="21003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p>
        </p:txBody>
      </p:sp>
      <p:pic>
        <p:nvPicPr>
          <p:cNvPr id="4" name="Picture 2">
            <a:extLst>
              <a:ext uri="{FF2B5EF4-FFF2-40B4-BE49-F238E27FC236}">
                <a16:creationId xmlns="" xmlns:a16="http://schemas.microsoft.com/office/drawing/2014/main" id="{B7EF30CE-A3E7-D04A-9522-DC922B5D7A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493" t="18687" r="3334" b="5292"/>
          <a:stretch>
            <a:fillRect/>
          </a:stretch>
        </p:blipFill>
        <p:spPr bwMode="auto">
          <a:xfrm>
            <a:off x="497610" y="1304002"/>
            <a:ext cx="10516376" cy="464607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 xmlns:a16="http://schemas.microsoft.com/office/drawing/2014/main" id="{C84C576B-6FE6-1F4D-BC74-F432EB464CE6}"/>
              </a:ext>
            </a:extLst>
          </p:cNvPr>
          <p:cNvSpPr>
            <a:spLocks noChangeArrowheads="1"/>
          </p:cNvSpPr>
          <p:nvPr/>
        </p:nvSpPr>
        <p:spPr bwMode="auto">
          <a:xfrm>
            <a:off x="8039422" y="3627038"/>
            <a:ext cx="2974564" cy="378820"/>
          </a:xfrm>
          <a:prstGeom prst="rect">
            <a:avLst/>
          </a:prstGeom>
          <a:noFill/>
          <a:ln w="38100"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7" name="Rectangle 7">
            <a:extLst>
              <a:ext uri="{FF2B5EF4-FFF2-40B4-BE49-F238E27FC236}">
                <a16:creationId xmlns="" xmlns:a16="http://schemas.microsoft.com/office/drawing/2014/main" id="{1071A96A-728A-B046-ADF7-CEB7CAF159D8}"/>
              </a:ext>
            </a:extLst>
          </p:cNvPr>
          <p:cNvSpPr>
            <a:spLocks noChangeArrowheads="1"/>
          </p:cNvSpPr>
          <p:nvPr/>
        </p:nvSpPr>
        <p:spPr bwMode="auto">
          <a:xfrm>
            <a:off x="4302580" y="2565699"/>
            <a:ext cx="3160778" cy="360040"/>
          </a:xfrm>
          <a:prstGeom prst="rect">
            <a:avLst/>
          </a:prstGeom>
          <a:noFill/>
          <a:ln w="38100"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pPr algn="ctr"/>
            <a:endParaRPr lang="zh-CN" altLang="en-US" b="0">
              <a:solidFill>
                <a:srgbClr val="FF0000"/>
              </a:solidFill>
            </a:endParaRPr>
          </a:p>
        </p:txBody>
      </p:sp>
      <p:sp>
        <p:nvSpPr>
          <p:cNvPr id="8" name="AutoShape 8">
            <a:extLst>
              <a:ext uri="{FF2B5EF4-FFF2-40B4-BE49-F238E27FC236}">
                <a16:creationId xmlns="" xmlns:a16="http://schemas.microsoft.com/office/drawing/2014/main" id="{E19F5CC6-A406-E748-B406-7F07D775C656}"/>
              </a:ext>
            </a:extLst>
          </p:cNvPr>
          <p:cNvSpPr>
            <a:spLocks noChangeArrowheads="1"/>
          </p:cNvSpPr>
          <p:nvPr/>
        </p:nvSpPr>
        <p:spPr bwMode="auto">
          <a:xfrm>
            <a:off x="4295006" y="5861116"/>
            <a:ext cx="2184126" cy="881047"/>
          </a:xfrm>
          <a:prstGeom prst="wedgeRoundRectCallout">
            <a:avLst>
              <a:gd name="adj1" fmla="val -92690"/>
              <a:gd name="adj2" fmla="val -51628"/>
              <a:gd name="adj3" fmla="val 16667"/>
            </a:avLst>
          </a:prstGeom>
          <a:noFill/>
          <a:ln w="28575">
            <a:solidFill>
              <a:srgbClr val="C00000"/>
            </a:solidFill>
            <a:miter lim="800000"/>
            <a:headEnd/>
            <a:tailEnd/>
          </a:ln>
        </p:spPr>
        <p:txBody>
          <a:bodyPr lIns="108850" tIns="54425" rIns="108850" bIns="54425"/>
          <a:lstStyle/>
          <a:p>
            <a:pPr algn="ctr"/>
            <a:endParaRPr lang="zh-CN" altLang="en-US" sz="3300" dirty="0">
              <a:latin typeface="微软雅黑" pitchFamily="34" charset="-122"/>
              <a:ea typeface="微软雅黑" pitchFamily="34" charset="-122"/>
            </a:endParaRPr>
          </a:p>
        </p:txBody>
      </p:sp>
      <p:sp>
        <p:nvSpPr>
          <p:cNvPr id="9" name="Text Box 9">
            <a:extLst>
              <a:ext uri="{FF2B5EF4-FFF2-40B4-BE49-F238E27FC236}">
                <a16:creationId xmlns="" xmlns:a16="http://schemas.microsoft.com/office/drawing/2014/main" id="{1E2D3E6D-D9CE-164F-8398-3B1FF331DAD0}"/>
              </a:ext>
            </a:extLst>
          </p:cNvPr>
          <p:cNvSpPr txBox="1">
            <a:spLocks noChangeArrowheads="1"/>
          </p:cNvSpPr>
          <p:nvPr/>
        </p:nvSpPr>
        <p:spPr bwMode="auto">
          <a:xfrm>
            <a:off x="4400259" y="5891104"/>
            <a:ext cx="2215128" cy="848577"/>
          </a:xfrm>
          <a:prstGeom prst="rect">
            <a:avLst/>
          </a:prstGeom>
          <a:noFill/>
          <a:ln w="9525">
            <a:noFill/>
            <a:miter lim="800000"/>
            <a:headEnd/>
            <a:tailEnd/>
          </a:ln>
          <a:extLst/>
        </p:spPr>
        <p:txBody>
          <a:bodyPr wrap="square" lIns="108850" tIns="54425" rIns="108850" bIns="54425">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hangingPunct="1"/>
            <a:r>
              <a:rPr lang="zh-CN" altLang="en-US" sz="2400" dirty="0">
                <a:solidFill>
                  <a:srgbClr val="FF0000"/>
                </a:solidFill>
                <a:latin typeface="微软雅黑" pitchFamily="34" charset="-122"/>
                <a:ea typeface="微软雅黑" pitchFamily="34" charset="-122"/>
              </a:rPr>
              <a:t>申请人和发明人是同一个人</a:t>
            </a:r>
          </a:p>
        </p:txBody>
      </p:sp>
      <p:sp>
        <p:nvSpPr>
          <p:cNvPr id="10" name="Rectangle 10">
            <a:extLst>
              <a:ext uri="{FF2B5EF4-FFF2-40B4-BE49-F238E27FC236}">
                <a16:creationId xmlns="" xmlns:a16="http://schemas.microsoft.com/office/drawing/2014/main" id="{D3F6683E-FC0D-9D43-8488-9C0DED15F0C4}"/>
              </a:ext>
            </a:extLst>
          </p:cNvPr>
          <p:cNvSpPr>
            <a:spLocks noChangeArrowheads="1"/>
          </p:cNvSpPr>
          <p:nvPr/>
        </p:nvSpPr>
        <p:spPr bwMode="auto">
          <a:xfrm>
            <a:off x="1295939" y="4650436"/>
            <a:ext cx="2081277" cy="1299638"/>
          </a:xfrm>
          <a:prstGeom prst="rect">
            <a:avLst/>
          </a:prstGeom>
          <a:noFill/>
          <a:ln w="28575"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188628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BE53062D-692B-114D-9DAB-A8F5DD23144C}"/>
              </a:ext>
            </a:extLst>
          </p:cNvPr>
          <p:cNvSpPr>
            <a:spLocks noGrp="1"/>
          </p:cNvSpPr>
          <p:nvPr>
            <p:ph type="title"/>
          </p:nvPr>
        </p:nvSpPr>
        <p:spPr/>
        <p:txBody>
          <a:bodyPr/>
          <a:lstStyle/>
          <a:p>
            <a:r>
              <a:rPr kumimoji="1" lang="en-US" altLang="zh-CN" dirty="0"/>
              <a:t>1.5 </a:t>
            </a:r>
            <a:r>
              <a:rPr kumimoji="1" lang="zh-CN" altLang="en-US" dirty="0"/>
              <a:t>专利的申请途径和程序</a:t>
            </a:r>
          </a:p>
        </p:txBody>
      </p:sp>
      <p:pic>
        <p:nvPicPr>
          <p:cNvPr id="4" name="Picture 2">
            <a:extLst>
              <a:ext uri="{FF2B5EF4-FFF2-40B4-BE49-F238E27FC236}">
                <a16:creationId xmlns="" xmlns:a16="http://schemas.microsoft.com/office/drawing/2014/main" id="{B132301C-C0E3-924F-9C17-2115DB9D5A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174" y="1377310"/>
            <a:ext cx="11580892" cy="5148829"/>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 xmlns:a16="http://schemas.microsoft.com/office/drawing/2014/main" id="{C51CE10C-1277-4649-9FEE-BC2083239F12}"/>
              </a:ext>
            </a:extLst>
          </p:cNvPr>
          <p:cNvSpPr>
            <a:spLocks noChangeArrowheads="1"/>
          </p:cNvSpPr>
          <p:nvPr/>
        </p:nvSpPr>
        <p:spPr bwMode="auto">
          <a:xfrm>
            <a:off x="4266647" y="2635029"/>
            <a:ext cx="3555537" cy="533524"/>
          </a:xfrm>
          <a:prstGeom prst="rect">
            <a:avLst/>
          </a:prstGeom>
          <a:noFill/>
          <a:ln w="38100" algn="ctr">
            <a:solidFill>
              <a:srgbClr val="C00000"/>
            </a:solidFill>
            <a:miter lim="800000"/>
            <a:headEnd/>
            <a:tailEnd/>
          </a:ln>
          <a:extLst/>
        </p:spPr>
        <p:txBody>
          <a:bodyPr wrap="none" lIns="108850" tIns="54425" rIns="108850" bIns="54425" anchor="ctr"/>
          <a:lstStyle/>
          <a:p>
            <a:endParaRPr lang="zh-CN" altLang="en-US"/>
          </a:p>
        </p:txBody>
      </p:sp>
      <p:sp>
        <p:nvSpPr>
          <p:cNvPr id="6" name="Rectangle 4">
            <a:extLst>
              <a:ext uri="{FF2B5EF4-FFF2-40B4-BE49-F238E27FC236}">
                <a16:creationId xmlns="" xmlns:a16="http://schemas.microsoft.com/office/drawing/2014/main" id="{A5D48039-0431-5049-9D4B-1C4594A60029}"/>
              </a:ext>
            </a:extLst>
          </p:cNvPr>
          <p:cNvSpPr>
            <a:spLocks noChangeArrowheads="1"/>
          </p:cNvSpPr>
          <p:nvPr/>
        </p:nvSpPr>
        <p:spPr bwMode="auto">
          <a:xfrm>
            <a:off x="7952596" y="3811495"/>
            <a:ext cx="3758711" cy="520821"/>
          </a:xfrm>
          <a:prstGeom prst="rect">
            <a:avLst/>
          </a:prstGeom>
          <a:noFill/>
          <a:ln w="38100" algn="ctr">
            <a:solidFill>
              <a:srgbClr val="C00000"/>
            </a:solidFill>
            <a:miter lim="800000"/>
            <a:headEnd/>
            <a:tailEnd/>
          </a:ln>
          <a:extLst/>
        </p:spPr>
        <p:txBody>
          <a:bodyPr wrap="none" lIns="108850" tIns="54425" rIns="108850" bIns="54425" anchor="ctr"/>
          <a:lstStyle/>
          <a:p>
            <a:endParaRPr lang="zh-CN" altLang="en-US"/>
          </a:p>
        </p:txBody>
      </p:sp>
      <p:sp>
        <p:nvSpPr>
          <p:cNvPr id="7" name="AutoShape 5">
            <a:extLst>
              <a:ext uri="{FF2B5EF4-FFF2-40B4-BE49-F238E27FC236}">
                <a16:creationId xmlns="" xmlns:a16="http://schemas.microsoft.com/office/drawing/2014/main" id="{302E58E5-6151-0343-B338-FA162F893381}"/>
              </a:ext>
            </a:extLst>
          </p:cNvPr>
          <p:cNvSpPr>
            <a:spLocks noChangeArrowheads="1"/>
          </p:cNvSpPr>
          <p:nvPr/>
        </p:nvSpPr>
        <p:spPr bwMode="auto">
          <a:xfrm>
            <a:off x="6459312" y="5597445"/>
            <a:ext cx="2084166" cy="838394"/>
          </a:xfrm>
          <a:prstGeom prst="wedgeRoundRectCallout">
            <a:avLst>
              <a:gd name="adj1" fmla="val -100832"/>
              <a:gd name="adj2" fmla="val -100940"/>
              <a:gd name="adj3" fmla="val 16667"/>
            </a:avLst>
          </a:prstGeom>
          <a:noFill/>
          <a:ln w="28575">
            <a:solidFill>
              <a:srgbClr val="C00000"/>
            </a:solidFill>
            <a:miter lim="800000"/>
            <a:headEnd/>
            <a:tailEnd/>
          </a:ln>
        </p:spPr>
        <p:txBody>
          <a:bodyPr lIns="108850" tIns="54425" rIns="108850" bIns="54425"/>
          <a:lstStyle/>
          <a:p>
            <a:pPr algn="ctr"/>
            <a:endParaRPr lang="zh-CN" altLang="en-US" sz="3800" dirty="0">
              <a:latin typeface="微软雅黑" pitchFamily="34" charset="-122"/>
              <a:ea typeface="微软雅黑" pitchFamily="34" charset="-122"/>
            </a:endParaRPr>
          </a:p>
        </p:txBody>
      </p:sp>
      <p:sp>
        <p:nvSpPr>
          <p:cNvPr id="8" name="Text Box 6">
            <a:extLst>
              <a:ext uri="{FF2B5EF4-FFF2-40B4-BE49-F238E27FC236}">
                <a16:creationId xmlns="" xmlns:a16="http://schemas.microsoft.com/office/drawing/2014/main" id="{F5CCA332-69EA-6F4B-88BD-6C5B917CC478}"/>
              </a:ext>
            </a:extLst>
          </p:cNvPr>
          <p:cNvSpPr txBox="1">
            <a:spLocks noChangeArrowheads="1"/>
          </p:cNvSpPr>
          <p:nvPr/>
        </p:nvSpPr>
        <p:spPr bwMode="auto">
          <a:xfrm>
            <a:off x="6602188" y="5597446"/>
            <a:ext cx="1941290" cy="848577"/>
          </a:xfrm>
          <a:prstGeom prst="rect">
            <a:avLst/>
          </a:prstGeom>
          <a:noFill/>
          <a:ln w="9525">
            <a:solidFill>
              <a:srgbClr val="C00000"/>
            </a:solidFill>
            <a:miter lim="800000"/>
            <a:headEnd/>
            <a:tailEnd/>
          </a:ln>
          <a:extLst/>
        </p:spPr>
        <p:txBody>
          <a:bodyPr wrap="square" lIns="108850" tIns="54425" rIns="108850" bIns="54425">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hangingPunct="1"/>
            <a:r>
              <a:rPr lang="zh-CN" altLang="en-US" sz="2400" dirty="0">
                <a:solidFill>
                  <a:srgbClr val="FF0000"/>
                </a:solidFill>
                <a:latin typeface="微软雅黑" pitchFamily="34" charset="-122"/>
                <a:ea typeface="微软雅黑" pitchFamily="34" charset="-122"/>
              </a:rPr>
              <a:t>专利权人和发明人不同</a:t>
            </a:r>
          </a:p>
        </p:txBody>
      </p:sp>
      <p:sp>
        <p:nvSpPr>
          <p:cNvPr id="9" name="Rectangle 7">
            <a:extLst>
              <a:ext uri="{FF2B5EF4-FFF2-40B4-BE49-F238E27FC236}">
                <a16:creationId xmlns="" xmlns:a16="http://schemas.microsoft.com/office/drawing/2014/main" id="{0D25CA36-D454-B947-9CCB-F87748748BAF}"/>
              </a:ext>
            </a:extLst>
          </p:cNvPr>
          <p:cNvSpPr>
            <a:spLocks noChangeArrowheads="1"/>
          </p:cNvSpPr>
          <p:nvPr/>
        </p:nvSpPr>
        <p:spPr bwMode="auto">
          <a:xfrm>
            <a:off x="451604" y="4954503"/>
            <a:ext cx="5500726" cy="1219482"/>
          </a:xfrm>
          <a:prstGeom prst="rect">
            <a:avLst/>
          </a:prstGeom>
          <a:noFill/>
          <a:ln w="28575" algn="ctr">
            <a:solidFill>
              <a:srgbClr val="C00000"/>
            </a:solidFill>
            <a:miter lim="800000"/>
            <a:headEnd/>
            <a:tailEnd/>
          </a:ln>
          <a:extLst/>
        </p:spPr>
        <p:txBody>
          <a:bodyPr wrap="none" lIns="108850" tIns="54425" rIns="108850" bIns="54425" anchor="ctr"/>
          <a:lstStyle/>
          <a:p>
            <a:endParaRPr lang="zh-CN" altLang="en-US"/>
          </a:p>
        </p:txBody>
      </p:sp>
      <p:sp>
        <p:nvSpPr>
          <p:cNvPr id="10" name="AutoShape 9">
            <a:extLst>
              <a:ext uri="{FF2B5EF4-FFF2-40B4-BE49-F238E27FC236}">
                <a16:creationId xmlns="" xmlns:a16="http://schemas.microsoft.com/office/drawing/2014/main" id="{8AB54037-ED31-A24B-A63A-CD7DACBE5C3B}"/>
              </a:ext>
            </a:extLst>
          </p:cNvPr>
          <p:cNvSpPr>
            <a:spLocks noChangeArrowheads="1"/>
          </p:cNvSpPr>
          <p:nvPr/>
        </p:nvSpPr>
        <p:spPr bwMode="auto">
          <a:xfrm>
            <a:off x="8783023" y="2444358"/>
            <a:ext cx="1439146" cy="503355"/>
          </a:xfrm>
          <a:prstGeom prst="wedgeRoundRectCallout">
            <a:avLst>
              <a:gd name="adj1" fmla="val -115148"/>
              <a:gd name="adj2" fmla="val 20032"/>
              <a:gd name="adj3" fmla="val 16667"/>
            </a:avLst>
          </a:prstGeom>
          <a:noFill/>
          <a:ln w="28575">
            <a:solidFill>
              <a:srgbClr val="C00000"/>
            </a:solidFill>
            <a:miter lim="800000"/>
            <a:headEnd/>
            <a:tailEnd/>
          </a:ln>
        </p:spPr>
        <p:txBody>
          <a:bodyPr lIns="108850" tIns="54425" rIns="108850" bIns="54425"/>
          <a:lstStyle/>
          <a:p>
            <a:pPr algn="ctr"/>
            <a:endParaRPr lang="zh-CN" altLang="en-US" sz="3800" dirty="0">
              <a:latin typeface="Arial" charset="0"/>
              <a:ea typeface="楷体_GB2312" pitchFamily="49" charset="-122"/>
            </a:endParaRPr>
          </a:p>
        </p:txBody>
      </p:sp>
      <p:sp>
        <p:nvSpPr>
          <p:cNvPr id="11" name="Text Box 10">
            <a:extLst>
              <a:ext uri="{FF2B5EF4-FFF2-40B4-BE49-F238E27FC236}">
                <a16:creationId xmlns="" xmlns:a16="http://schemas.microsoft.com/office/drawing/2014/main" id="{E8269A28-3D6C-0F4A-91F9-892E0DCC12C0}"/>
              </a:ext>
            </a:extLst>
          </p:cNvPr>
          <p:cNvSpPr txBox="1">
            <a:spLocks noChangeArrowheads="1"/>
          </p:cNvSpPr>
          <p:nvPr/>
        </p:nvSpPr>
        <p:spPr bwMode="auto">
          <a:xfrm>
            <a:off x="8878261" y="2443914"/>
            <a:ext cx="1343908" cy="479245"/>
          </a:xfrm>
          <a:prstGeom prst="rect">
            <a:avLst/>
          </a:prstGeom>
          <a:noFill/>
          <a:ln w="9525">
            <a:noFill/>
            <a:miter lim="800000"/>
            <a:headEnd/>
            <a:tailEnd/>
          </a:ln>
          <a:extLst/>
        </p:spPr>
        <p:txBody>
          <a:bodyPr lIns="108850" tIns="54425" rIns="108850" bIns="54425">
            <a:spAutoFit/>
          </a:bodyPr>
          <a:lstStyle>
            <a:lvl1pPr eaLnBrk="0" hangingPunct="0">
              <a:defRPr b="1">
                <a:solidFill>
                  <a:schemeClr val="tx1"/>
                </a:solidFill>
                <a:latin typeface="Franklin Gothic Book" pitchFamily="34" charset="0"/>
                <a:ea typeface="宋体" charset="-122"/>
              </a:defRPr>
            </a:lvl1pPr>
            <a:lvl2pPr marL="742950" indent="-285750" eaLnBrk="0" hangingPunct="0">
              <a:defRPr b="1">
                <a:solidFill>
                  <a:schemeClr val="tx1"/>
                </a:solidFill>
                <a:latin typeface="Franklin Gothic Book" pitchFamily="34" charset="0"/>
                <a:ea typeface="宋体" charset="-122"/>
              </a:defRPr>
            </a:lvl2pPr>
            <a:lvl3pPr marL="1143000" indent="-228600" eaLnBrk="0" hangingPunct="0">
              <a:defRPr b="1">
                <a:solidFill>
                  <a:schemeClr val="tx1"/>
                </a:solidFill>
                <a:latin typeface="Franklin Gothic Book" pitchFamily="34" charset="0"/>
                <a:ea typeface="宋体" charset="-122"/>
              </a:defRPr>
            </a:lvl3pPr>
            <a:lvl4pPr marL="1600200" indent="-228600" eaLnBrk="0" hangingPunct="0">
              <a:defRPr b="1">
                <a:solidFill>
                  <a:schemeClr val="tx1"/>
                </a:solidFill>
                <a:latin typeface="Franklin Gothic Book" pitchFamily="34" charset="0"/>
                <a:ea typeface="宋体" charset="-122"/>
              </a:defRPr>
            </a:lvl4pPr>
            <a:lvl5pPr marL="2057400" indent="-228600" eaLnBrk="0" hangingPunct="0">
              <a:defRPr b="1">
                <a:solidFill>
                  <a:schemeClr val="tx1"/>
                </a:solidFill>
                <a:latin typeface="Franklin Gothic Book" pitchFamily="34" charset="0"/>
                <a:ea typeface="宋体" charset="-122"/>
              </a:defRPr>
            </a:lvl5pPr>
            <a:lvl6pPr marL="2514600" indent="-228600" eaLnBrk="0" fontAlgn="base" hangingPunct="0">
              <a:spcBef>
                <a:spcPct val="0"/>
              </a:spcBef>
              <a:spcAft>
                <a:spcPct val="0"/>
              </a:spcAft>
              <a:defRPr b="1">
                <a:solidFill>
                  <a:schemeClr val="tx1"/>
                </a:solidFill>
                <a:latin typeface="Franklin Gothic Book" pitchFamily="34" charset="0"/>
                <a:ea typeface="宋体" charset="-122"/>
              </a:defRPr>
            </a:lvl6pPr>
            <a:lvl7pPr marL="2971800" indent="-228600" eaLnBrk="0" fontAlgn="base" hangingPunct="0">
              <a:spcBef>
                <a:spcPct val="0"/>
              </a:spcBef>
              <a:spcAft>
                <a:spcPct val="0"/>
              </a:spcAft>
              <a:defRPr b="1">
                <a:solidFill>
                  <a:schemeClr val="tx1"/>
                </a:solidFill>
                <a:latin typeface="Franklin Gothic Book" pitchFamily="34" charset="0"/>
                <a:ea typeface="宋体" charset="-122"/>
              </a:defRPr>
            </a:lvl7pPr>
            <a:lvl8pPr marL="3429000" indent="-228600" eaLnBrk="0" fontAlgn="base" hangingPunct="0">
              <a:spcBef>
                <a:spcPct val="0"/>
              </a:spcBef>
              <a:spcAft>
                <a:spcPct val="0"/>
              </a:spcAft>
              <a:defRPr b="1">
                <a:solidFill>
                  <a:schemeClr val="tx1"/>
                </a:solidFill>
                <a:latin typeface="Franklin Gothic Book" pitchFamily="34" charset="0"/>
                <a:ea typeface="宋体" charset="-122"/>
              </a:defRPr>
            </a:lvl8pPr>
            <a:lvl9pPr marL="3886200" indent="-228600" eaLnBrk="0" fontAlgn="base" hangingPunct="0">
              <a:spcBef>
                <a:spcPct val="0"/>
              </a:spcBef>
              <a:spcAft>
                <a:spcPct val="0"/>
              </a:spcAft>
              <a:defRPr b="1">
                <a:solidFill>
                  <a:schemeClr val="tx1"/>
                </a:solidFill>
                <a:latin typeface="Franklin Gothic Book" pitchFamily="34" charset="0"/>
                <a:ea typeface="宋体" charset="-122"/>
              </a:defRPr>
            </a:lvl9pPr>
          </a:lstStyle>
          <a:p>
            <a:pPr eaLnBrk="1" hangingPunct="1"/>
            <a:r>
              <a:rPr lang="zh-CN" altLang="en-US" sz="2400" dirty="0">
                <a:solidFill>
                  <a:srgbClr val="FF0000"/>
                </a:solidFill>
                <a:latin typeface="微软雅黑" pitchFamily="34" charset="-122"/>
                <a:ea typeface="微软雅黑" pitchFamily="34" charset="-122"/>
              </a:rPr>
              <a:t>已授权</a:t>
            </a:r>
          </a:p>
        </p:txBody>
      </p:sp>
    </p:spTree>
    <p:extLst>
      <p:ext uri="{BB962C8B-B14F-4D97-AF65-F5344CB8AC3E}">
        <p14:creationId xmlns:p14="http://schemas.microsoft.com/office/powerpoint/2010/main" val="178155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 xmlns:a16="http://schemas.microsoft.com/office/drawing/2014/main" id="{8D9F88B2-3D6D-6F43-ABD3-FCD1A108FDD0}"/>
              </a:ext>
            </a:extLst>
          </p:cNvPr>
          <p:cNvSpPr txBox="1"/>
          <p:nvPr/>
        </p:nvSpPr>
        <p:spPr>
          <a:xfrm>
            <a:off x="334568" y="1413571"/>
            <a:ext cx="10943791" cy="4795939"/>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20000"/>
              </a:lnSpc>
              <a:spcAft>
                <a:spcPts val="714"/>
              </a:spcAft>
              <a:buFont typeface="Wingdings" pitchFamily="2" charset="2"/>
              <a:buChar char="p"/>
            </a:pPr>
            <a:r>
              <a:rPr lang="en-US" altLang="zh-CN" sz="3300" dirty="0">
                <a:latin typeface="微软雅黑" pitchFamily="34" charset="-122"/>
                <a:ea typeface="微软雅黑" pitchFamily="34" charset="-122"/>
              </a:rPr>
              <a:t>1884</a:t>
            </a:r>
            <a:r>
              <a:rPr lang="zh-CN" altLang="en-US" sz="3300" dirty="0">
                <a:latin typeface="微软雅黑" pitchFamily="34" charset="-122"/>
                <a:ea typeface="微软雅黑" pitchFamily="34" charset="-122"/>
              </a:rPr>
              <a:t>年</a:t>
            </a:r>
            <a:r>
              <a:rPr lang="en-US" altLang="zh-CN" sz="3300" dirty="0">
                <a:latin typeface="微软雅黑" pitchFamily="34" charset="-122"/>
                <a:ea typeface="微软雅黑" pitchFamily="34" charset="-122"/>
              </a:rPr>
              <a:t>7</a:t>
            </a:r>
            <a:r>
              <a:rPr lang="zh-CN" altLang="en-US" sz="3300" dirty="0">
                <a:latin typeface="微软雅黑" pitchFamily="34" charset="-122"/>
                <a:ea typeface="微软雅黑" pitchFamily="34" charset="-122"/>
              </a:rPr>
              <a:t>月</a:t>
            </a:r>
            <a:r>
              <a:rPr lang="en-US" altLang="zh-CN" sz="3300" dirty="0">
                <a:latin typeface="微软雅黑" pitchFamily="34" charset="-122"/>
                <a:ea typeface="微软雅黑" pitchFamily="34" charset="-122"/>
              </a:rPr>
              <a:t>7</a:t>
            </a:r>
            <a:r>
              <a:rPr lang="zh-CN" altLang="en-US" sz="3300" dirty="0">
                <a:latin typeface="微软雅黑" pitchFamily="34" charset="-122"/>
                <a:ea typeface="微软雅黑" pitchFamily="34" charset="-122"/>
              </a:rPr>
              <a:t>日生效，初始成员国</a:t>
            </a:r>
            <a:r>
              <a:rPr lang="en-US" altLang="zh-CN" sz="3300" dirty="0">
                <a:latin typeface="微软雅黑" pitchFamily="34" charset="-122"/>
                <a:ea typeface="微软雅黑" pitchFamily="34" charset="-122"/>
              </a:rPr>
              <a:t>14</a:t>
            </a:r>
            <a:r>
              <a:rPr lang="zh-CN" altLang="en-US" sz="3300" dirty="0">
                <a:latin typeface="微软雅黑" pitchFamily="34" charset="-122"/>
                <a:ea typeface="微软雅黑" pitchFamily="34" charset="-122"/>
              </a:rPr>
              <a:t>个；</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中国</a:t>
            </a:r>
            <a:r>
              <a:rPr lang="en-US" altLang="zh-CN" sz="3300" dirty="0">
                <a:latin typeface="微软雅黑" pitchFamily="34" charset="-122"/>
                <a:ea typeface="微软雅黑" pitchFamily="34" charset="-122"/>
              </a:rPr>
              <a:t>1985</a:t>
            </a:r>
            <a:r>
              <a:rPr lang="zh-CN" altLang="en-US" sz="3300" dirty="0">
                <a:latin typeface="微软雅黑" pitchFamily="34" charset="-122"/>
                <a:ea typeface="微软雅黑" pitchFamily="34" charset="-122"/>
              </a:rPr>
              <a:t>年</a:t>
            </a:r>
            <a:r>
              <a:rPr lang="en-US" altLang="zh-CN" sz="3300" dirty="0">
                <a:latin typeface="微软雅黑" pitchFamily="34" charset="-122"/>
                <a:ea typeface="微软雅黑" pitchFamily="34" charset="-122"/>
              </a:rPr>
              <a:t>3</a:t>
            </a:r>
            <a:r>
              <a:rPr lang="zh-CN" altLang="en-US" sz="3300" dirty="0">
                <a:latin typeface="微软雅黑" pitchFamily="34" charset="-122"/>
                <a:ea typeface="微软雅黑" pitchFamily="34" charset="-122"/>
              </a:rPr>
              <a:t>月加入巴黎公约；</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缔约国的国民在一个缔约国提出发明专利、实用新型或者外观设计注册等的申请后，在一定期限内又到其他国申请保护的，应当</a:t>
            </a:r>
            <a:r>
              <a:rPr lang="zh-CN" altLang="en-US" sz="3300" b="1" dirty="0">
                <a:solidFill>
                  <a:srgbClr val="FF0000"/>
                </a:solidFill>
                <a:latin typeface="微软雅黑" pitchFamily="34" charset="-122"/>
                <a:ea typeface="微软雅黑" pitchFamily="34" charset="-122"/>
              </a:rPr>
              <a:t>享有优先权</a:t>
            </a:r>
            <a:r>
              <a:rPr lang="zh-CN" altLang="en-US" sz="3300" dirty="0">
                <a:latin typeface="微软雅黑" pitchFamily="34" charset="-122"/>
                <a:ea typeface="微软雅黑" pitchFamily="34" charset="-122"/>
              </a:rPr>
              <a:t>，优先权期间内发生的公布或公开使用不影响在后申请的新颖性或创造性。</a:t>
            </a:r>
          </a:p>
        </p:txBody>
      </p:sp>
      <p:sp>
        <p:nvSpPr>
          <p:cNvPr id="8" name="标题 2">
            <a:extLst>
              <a:ext uri="{FF2B5EF4-FFF2-40B4-BE49-F238E27FC236}">
                <a16:creationId xmlns="" xmlns:a16="http://schemas.microsoft.com/office/drawing/2014/main" id="{DA012C0C-7C80-E847-9458-CDCE3AE6F43C}"/>
              </a:ext>
            </a:extLst>
          </p:cNvPr>
          <p:cNvSpPr txBox="1">
            <a:spLocks/>
          </p:cNvSpPr>
          <p:nvPr/>
        </p:nvSpPr>
        <p:spPr>
          <a:xfrm>
            <a:off x="1237422" y="286522"/>
            <a:ext cx="8674208" cy="566869"/>
          </a:xfrm>
          <a:prstGeom prst="rect">
            <a:avLst/>
          </a:prstGeom>
        </p:spPr>
        <p:txBody>
          <a:bodyPr vert="horz" lIns="108850" tIns="54425" rIns="108850" bIns="54425" rtlCol="0" anchor="b">
            <a:normAutofit/>
          </a:bodyPr>
          <a:lstStyle>
            <a:lvl1pPr algn="l" defTabSz="1088502" rtl="0" eaLnBrk="1" latinLnBrk="0" hangingPunct="1">
              <a:spcBef>
                <a:spcPct val="0"/>
              </a:spcBef>
              <a:buNone/>
              <a:defRPr sz="2800" b="1" kern="1200">
                <a:solidFill>
                  <a:srgbClr val="B00000"/>
                </a:solidFill>
                <a:latin typeface="微软雅黑" pitchFamily="34" charset="-122"/>
                <a:ea typeface="微软雅黑" pitchFamily="34" charset="-122"/>
                <a:cs typeface="+mj-cs"/>
              </a:defRPr>
            </a:lvl1pPr>
          </a:lstStyle>
          <a:p>
            <a:r>
              <a:rPr kumimoji="1" lang="en-US" altLang="zh-CN"/>
              <a:t>1.5 </a:t>
            </a:r>
            <a:r>
              <a:rPr kumimoji="1" lang="zh-CN" altLang="en-US"/>
              <a:t>专利的申请途径和程序</a:t>
            </a:r>
            <a:r>
              <a:rPr kumimoji="1" lang="en-US" altLang="zh-Hans"/>
              <a:t>--</a:t>
            </a:r>
            <a:r>
              <a:rPr kumimoji="1" lang="zh-CN" altLang="en-US"/>
              <a:t>通过巴黎公约途径申请</a:t>
            </a:r>
            <a:endParaRPr kumimoji="1" lang="zh-CN" altLang="en-US" dirty="0"/>
          </a:p>
        </p:txBody>
      </p:sp>
    </p:spTree>
    <p:extLst>
      <p:ext uri="{BB962C8B-B14F-4D97-AF65-F5344CB8AC3E}">
        <p14:creationId xmlns:p14="http://schemas.microsoft.com/office/powerpoint/2010/main" val="2306386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通过巴黎公约途径申请</a:t>
            </a:r>
          </a:p>
        </p:txBody>
      </p:sp>
      <p:pic>
        <p:nvPicPr>
          <p:cNvPr id="4" name="Picture 7">
            <a:extLst>
              <a:ext uri="{FF2B5EF4-FFF2-40B4-BE49-F238E27FC236}">
                <a16:creationId xmlns="" xmlns:a16="http://schemas.microsoft.com/office/drawing/2014/main" id="{9F1F4E89-BB21-BC49-8C4B-62B32EBDF03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46" t="30357" r="19101" b="7143"/>
          <a:stretch/>
        </p:blipFill>
        <p:spPr bwMode="auto">
          <a:xfrm>
            <a:off x="476123" y="1341563"/>
            <a:ext cx="10196806" cy="5185227"/>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13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a:t>
            </a:r>
            <a:r>
              <a:rPr kumimoji="1" lang="en-US" altLang="zh-CN" dirty="0"/>
              <a:t>PCT</a:t>
            </a:r>
            <a:r>
              <a:rPr kumimoji="1" lang="zh-CN" altLang="en-US" dirty="0"/>
              <a:t>途径申请</a:t>
            </a:r>
          </a:p>
        </p:txBody>
      </p:sp>
      <p:sp>
        <p:nvSpPr>
          <p:cNvPr id="4" name="TextBox 6">
            <a:extLst>
              <a:ext uri="{FF2B5EF4-FFF2-40B4-BE49-F238E27FC236}">
                <a16:creationId xmlns="" xmlns:a16="http://schemas.microsoft.com/office/drawing/2014/main" id="{8A98CCDB-8416-2645-9108-1C3648B50C4E}"/>
              </a:ext>
            </a:extLst>
          </p:cNvPr>
          <p:cNvSpPr txBox="1"/>
          <p:nvPr/>
        </p:nvSpPr>
        <p:spPr>
          <a:xfrm>
            <a:off x="334566" y="1341562"/>
            <a:ext cx="11260616" cy="5378278"/>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2800" dirty="0">
                <a:latin typeface="微软雅黑" pitchFamily="34" charset="-122"/>
                <a:ea typeface="微软雅黑" pitchFamily="34" charset="-122"/>
              </a:rPr>
              <a:t>为发明人和产业界提供一条获得国际专利保护的简便、具有成本效益的途径。</a:t>
            </a:r>
          </a:p>
          <a:p>
            <a:pPr marL="1088502" lvl="1" indent="-544251">
              <a:lnSpc>
                <a:spcPct val="110000"/>
              </a:lnSpc>
              <a:spcAft>
                <a:spcPts val="714"/>
              </a:spcAft>
              <a:buFont typeface="Wingdings" pitchFamily="2" charset="2"/>
              <a:buChar char="p"/>
            </a:pPr>
            <a:r>
              <a:rPr lang="zh-CN" altLang="en-US" sz="2800" dirty="0">
                <a:latin typeface="微软雅黑" pitchFamily="34" charset="-122"/>
                <a:ea typeface="微软雅黑" pitchFamily="34" charset="-122"/>
              </a:rPr>
              <a:t>只要依</a:t>
            </a:r>
            <a:r>
              <a:rPr lang="en-US" altLang="zh-CN" sz="2800" dirty="0">
                <a:latin typeface="微软雅黑" pitchFamily="34" charset="-122"/>
                <a:ea typeface="微软雅黑" pitchFamily="34" charset="-122"/>
              </a:rPr>
              <a:t>PCT</a:t>
            </a:r>
            <a:r>
              <a:rPr lang="zh-CN" altLang="en-US" sz="2800" dirty="0">
                <a:latin typeface="微软雅黑" pitchFamily="34" charset="-122"/>
                <a:ea typeface="微软雅黑" pitchFamily="34" charset="-122"/>
              </a:rPr>
              <a:t>提交</a:t>
            </a:r>
            <a:r>
              <a:rPr lang="zh-CN" altLang="en-US" sz="2800" dirty="0">
                <a:solidFill>
                  <a:srgbClr val="FF0000"/>
                </a:solidFill>
                <a:latin typeface="微软雅黑" pitchFamily="34" charset="-122"/>
                <a:ea typeface="微软雅黑" pitchFamily="34" charset="-122"/>
              </a:rPr>
              <a:t>一份“国际”专利申请</a:t>
            </a:r>
            <a:r>
              <a:rPr lang="zh-CN" altLang="en-US" sz="2800" dirty="0">
                <a:latin typeface="微软雅黑" pitchFamily="34" charset="-122"/>
                <a:ea typeface="微软雅黑" pitchFamily="34" charset="-122"/>
              </a:rPr>
              <a:t>，即可</a:t>
            </a:r>
            <a:r>
              <a:rPr lang="zh-CN" altLang="en-US" sz="2800" dirty="0">
                <a:solidFill>
                  <a:srgbClr val="FF0000"/>
                </a:solidFill>
                <a:latin typeface="微软雅黑" pitchFamily="34" charset="-122"/>
                <a:ea typeface="微软雅黑" pitchFamily="34" charset="-122"/>
              </a:rPr>
              <a:t>同时在</a:t>
            </a:r>
            <a:r>
              <a:rPr lang="en-US" altLang="zh-CN" sz="2800" dirty="0">
                <a:solidFill>
                  <a:srgbClr val="FF0000"/>
                </a:solidFill>
                <a:latin typeface="微软雅黑" pitchFamily="34" charset="-122"/>
                <a:ea typeface="微软雅黑" pitchFamily="34" charset="-122"/>
              </a:rPr>
              <a:t>120</a:t>
            </a:r>
            <a:r>
              <a:rPr lang="zh-CN" altLang="en-US" sz="2800" dirty="0">
                <a:solidFill>
                  <a:srgbClr val="FF0000"/>
                </a:solidFill>
                <a:latin typeface="微软雅黑" pitchFamily="34" charset="-122"/>
                <a:ea typeface="微软雅黑" pitchFamily="34" charset="-122"/>
              </a:rPr>
              <a:t>多个国家中的每一个国家要求对发明进行保护</a:t>
            </a:r>
            <a:r>
              <a:rPr lang="zh-CN" altLang="en-US" sz="2800" dirty="0">
                <a:latin typeface="微软雅黑" pitchFamily="34" charset="-122"/>
                <a:ea typeface="微软雅黑" pitchFamily="34" charset="-122"/>
              </a:rPr>
              <a:t>。</a:t>
            </a:r>
          </a:p>
          <a:p>
            <a:pPr marL="1088502" lvl="1" indent="-544251">
              <a:lnSpc>
                <a:spcPct val="110000"/>
              </a:lnSpc>
              <a:spcAft>
                <a:spcPts val="714"/>
              </a:spcAft>
              <a:buFont typeface="Wingdings" pitchFamily="2" charset="2"/>
              <a:buChar char="p"/>
            </a:pPr>
            <a:r>
              <a:rPr lang="en-US" altLang="zh-CN" sz="2800" dirty="0">
                <a:latin typeface="微软雅黑" pitchFamily="34" charset="-122"/>
                <a:ea typeface="微软雅黑" pitchFamily="34" charset="-122"/>
              </a:rPr>
              <a:t>PCT</a:t>
            </a:r>
            <a:r>
              <a:rPr lang="zh-CN" altLang="en-US" sz="2800" dirty="0">
                <a:latin typeface="微软雅黑" pitchFamily="34" charset="-122"/>
                <a:ea typeface="微软雅黑" pitchFamily="34" charset="-122"/>
              </a:rPr>
              <a:t>成员国的申请人和专利局不仅可受益于对发明的相关技术现状及其可否授予专利权所做的早期评估，而且还可受益于集中的国际公布和简化的形式要求。</a:t>
            </a:r>
          </a:p>
          <a:p>
            <a:pPr marL="1088502" lvl="1" indent="-544251">
              <a:lnSpc>
                <a:spcPct val="110000"/>
              </a:lnSpc>
              <a:spcAft>
                <a:spcPts val="714"/>
              </a:spcAft>
              <a:buFont typeface="Wingdings" pitchFamily="2" charset="2"/>
              <a:buChar char="p"/>
            </a:pPr>
            <a:r>
              <a:rPr lang="zh-CN" altLang="en-US" sz="2800" dirty="0">
                <a:latin typeface="微软雅黑" pitchFamily="34" charset="-122"/>
                <a:ea typeface="微软雅黑" pitchFamily="34" charset="-122"/>
              </a:rPr>
              <a:t>评估可以让申请人更容易做出是否向各指定的专利局进行国家专利批准程序的决定，同时也有利于这些专利局作出是否授予专利权的决定。</a:t>
            </a:r>
          </a:p>
        </p:txBody>
      </p:sp>
    </p:spTree>
    <p:extLst>
      <p:ext uri="{BB962C8B-B14F-4D97-AF65-F5344CB8AC3E}">
        <p14:creationId xmlns:p14="http://schemas.microsoft.com/office/powerpoint/2010/main" val="342029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a:t>
            </a:r>
            <a:r>
              <a:rPr kumimoji="1" lang="en-US" altLang="zh-CN" dirty="0"/>
              <a:t>PCT</a:t>
            </a:r>
            <a:r>
              <a:rPr kumimoji="1" lang="zh-CN" altLang="en-US" dirty="0"/>
              <a:t>途径申请</a:t>
            </a:r>
          </a:p>
        </p:txBody>
      </p:sp>
      <p:pic>
        <p:nvPicPr>
          <p:cNvPr id="4" name="Picture 4">
            <a:extLst>
              <a:ext uri="{FF2B5EF4-FFF2-40B4-BE49-F238E27FC236}">
                <a16:creationId xmlns="" xmlns:a16="http://schemas.microsoft.com/office/drawing/2014/main" id="{DF3A1F61-A2EF-6643-98A0-D187AD10146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2192" t="12512" r="13317" b="12512"/>
          <a:stretch/>
        </p:blipFill>
        <p:spPr bwMode="auto">
          <a:xfrm>
            <a:off x="1054646" y="1197547"/>
            <a:ext cx="9962218" cy="5450647"/>
          </a:xfrm>
          <a:prstGeom prst="rect">
            <a:avLst/>
          </a:prstGeom>
          <a:solidFill>
            <a:schemeClr val="bg1"/>
          </a:solid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92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a:t>
            </a:r>
            <a:r>
              <a:rPr kumimoji="1" lang="en-US" altLang="zh-CN" dirty="0"/>
              <a:t>PCT</a:t>
            </a:r>
            <a:r>
              <a:rPr kumimoji="1" lang="zh-CN" altLang="en-US" dirty="0"/>
              <a:t>途径申请</a:t>
            </a:r>
          </a:p>
        </p:txBody>
      </p:sp>
      <p:sp>
        <p:nvSpPr>
          <p:cNvPr id="4" name="TextBox 6">
            <a:extLst>
              <a:ext uri="{FF2B5EF4-FFF2-40B4-BE49-F238E27FC236}">
                <a16:creationId xmlns="" xmlns:a16="http://schemas.microsoft.com/office/drawing/2014/main" id="{479820A9-6080-C746-A7B3-E13715906997}"/>
              </a:ext>
            </a:extLst>
          </p:cNvPr>
          <p:cNvSpPr txBox="1"/>
          <p:nvPr/>
        </p:nvSpPr>
        <p:spPr>
          <a:xfrm>
            <a:off x="334568" y="1413571"/>
            <a:ext cx="10943791" cy="4743361"/>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en-US" altLang="zh-CN" sz="2900" b="1" dirty="0">
                <a:latin typeface="微软雅黑" pitchFamily="34" charset="-122"/>
                <a:ea typeface="微软雅黑" pitchFamily="34" charset="-122"/>
              </a:rPr>
              <a:t>PCT</a:t>
            </a:r>
            <a:r>
              <a:rPr lang="zh-CN" altLang="en-US" sz="2900" b="1" dirty="0">
                <a:latin typeface="微软雅黑" pitchFamily="34" charset="-122"/>
                <a:ea typeface="微软雅黑" pitchFamily="34" charset="-122"/>
              </a:rPr>
              <a:t>申请的模式</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使</a:t>
            </a:r>
            <a:r>
              <a:rPr lang="zh-CN" altLang="en-US" sz="2400" dirty="0">
                <a:solidFill>
                  <a:srgbClr val="FF0000"/>
                </a:solidFill>
                <a:latin typeface="微软雅黑" pitchFamily="34" charset="-122"/>
                <a:ea typeface="微软雅黑" pitchFamily="34" charset="-122"/>
              </a:rPr>
              <a:t>用一种语言</a:t>
            </a:r>
            <a:r>
              <a:rPr lang="zh-CN" altLang="en-US" sz="2400" dirty="0">
                <a:latin typeface="微软雅黑" pitchFamily="34" charset="-122"/>
                <a:ea typeface="微软雅黑" pitchFamily="34" charset="-122"/>
              </a:rPr>
              <a:t>、向</a:t>
            </a:r>
            <a:r>
              <a:rPr lang="zh-CN" altLang="en-US" sz="2400" dirty="0">
                <a:solidFill>
                  <a:srgbClr val="FF0000"/>
                </a:solidFill>
                <a:latin typeface="微软雅黑" pitchFamily="34" charset="-122"/>
                <a:ea typeface="微软雅黑" pitchFamily="34" charset="-122"/>
              </a:rPr>
              <a:t>一个专利局</a:t>
            </a:r>
            <a:r>
              <a:rPr lang="zh-CN" altLang="en-US" sz="2400" dirty="0">
                <a:latin typeface="微软雅黑" pitchFamily="34" charset="-122"/>
                <a:ea typeface="微软雅黑" pitchFamily="34" charset="-122"/>
              </a:rPr>
              <a:t>（受理局）提交</a:t>
            </a:r>
            <a:r>
              <a:rPr lang="zh-CN" altLang="en-US" sz="2400" dirty="0">
                <a:solidFill>
                  <a:srgbClr val="FF0000"/>
                </a:solidFill>
                <a:latin typeface="微软雅黑" pitchFamily="34" charset="-122"/>
                <a:ea typeface="微软雅黑" pitchFamily="34" charset="-122"/>
              </a:rPr>
              <a:t>一份申请</a:t>
            </a:r>
            <a:r>
              <a:rPr lang="zh-CN" altLang="en-US" sz="2400" dirty="0">
                <a:latin typeface="微软雅黑" pitchFamily="34" charset="-122"/>
                <a:ea typeface="微软雅黑" pitchFamily="34" charset="-122"/>
              </a:rPr>
              <a:t>（国际申请）； </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该申请自国际申请日期在所指定的国家中具有正规国家申请的效力；</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由一个局（受理局）完成形式审查； </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由一个局（国际检索单位）进行检索；</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由国际局完成国际公布；</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如果申请人要求，由一个局（国际初步审查单位）进行国际初步审查（关于专利性的初步审查）；</a:t>
            </a:r>
          </a:p>
          <a:p>
            <a:pPr marL="952439" lvl="1" indent="-408188">
              <a:lnSpc>
                <a:spcPct val="110000"/>
              </a:lnSpc>
              <a:spcAft>
                <a:spcPts val="714"/>
              </a:spcAft>
              <a:buFont typeface="Wingdings" pitchFamily="2" charset="2"/>
              <a:buChar char="ü"/>
            </a:pPr>
            <a:r>
              <a:rPr lang="zh-CN" altLang="en-US" sz="2400" dirty="0">
                <a:latin typeface="微软雅黑" pitchFamily="34" charset="-122"/>
                <a:ea typeface="微软雅黑" pitchFamily="34" charset="-122"/>
              </a:rPr>
              <a:t>审查和授权：分别由指定国的国家局完成。</a:t>
            </a:r>
          </a:p>
        </p:txBody>
      </p:sp>
    </p:spTree>
    <p:extLst>
      <p:ext uri="{BB962C8B-B14F-4D97-AF65-F5344CB8AC3E}">
        <p14:creationId xmlns:p14="http://schemas.microsoft.com/office/powerpoint/2010/main" val="2014180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a:t>
            </a:r>
            <a:r>
              <a:rPr kumimoji="1" lang="en-US" altLang="zh-CN" dirty="0"/>
              <a:t>PCT</a:t>
            </a:r>
            <a:r>
              <a:rPr kumimoji="1" lang="zh-CN" altLang="en-US" dirty="0"/>
              <a:t>途径申请</a:t>
            </a:r>
          </a:p>
        </p:txBody>
      </p:sp>
      <p:sp>
        <p:nvSpPr>
          <p:cNvPr id="4" name="TextBox 6">
            <a:extLst>
              <a:ext uri="{FF2B5EF4-FFF2-40B4-BE49-F238E27FC236}">
                <a16:creationId xmlns="" xmlns:a16="http://schemas.microsoft.com/office/drawing/2014/main" id="{6BDEE496-82DA-244D-8600-BE98547C6E41}"/>
              </a:ext>
            </a:extLst>
          </p:cNvPr>
          <p:cNvSpPr txBox="1"/>
          <p:nvPr/>
        </p:nvSpPr>
        <p:spPr>
          <a:xfrm>
            <a:off x="334568" y="1413570"/>
            <a:ext cx="10943791" cy="4753172"/>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2800" b="1" dirty="0">
                <a:latin typeface="微软雅黑" pitchFamily="34" charset="-122"/>
                <a:ea typeface="微软雅黑" pitchFamily="34" charset="-122"/>
              </a:rPr>
              <a:t>中国国家知识产权局作为受理局、国际检索单位和国际初步审查单位的功能</a:t>
            </a:r>
          </a:p>
          <a:p>
            <a:pPr marL="952439" lvl="1" indent="-408188">
              <a:lnSpc>
                <a:spcPct val="110000"/>
              </a:lnSpc>
              <a:spcBef>
                <a:spcPts val="714"/>
              </a:spcBef>
              <a:spcAft>
                <a:spcPts val="714"/>
              </a:spcAft>
              <a:buFont typeface="Wingdings" pitchFamily="2" charset="2"/>
              <a:buChar char="ü"/>
            </a:pPr>
            <a:r>
              <a:rPr lang="zh-CN" altLang="en-US" sz="2000" dirty="0">
                <a:latin typeface="微软雅黑" pitchFamily="34" charset="-122"/>
                <a:ea typeface="微软雅黑" pitchFamily="34" charset="-122"/>
              </a:rPr>
              <a:t>可受理国际申请（受理语言：仅限</a:t>
            </a:r>
            <a:r>
              <a:rPr lang="zh-CN" altLang="en-US" sz="2000" dirty="0">
                <a:solidFill>
                  <a:srgbClr val="FF0000"/>
                </a:solidFill>
                <a:latin typeface="微软雅黑" pitchFamily="34" charset="-122"/>
                <a:ea typeface="微软雅黑" pitchFamily="34" charset="-122"/>
              </a:rPr>
              <a:t>中英</a:t>
            </a:r>
            <a:r>
              <a:rPr lang="zh-CN" altLang="en-US" sz="2000" dirty="0">
                <a:latin typeface="微软雅黑" pitchFamily="34" charset="-122"/>
                <a:ea typeface="微软雅黑" pitchFamily="34" charset="-122"/>
              </a:rPr>
              <a:t>两种）</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给出申请日和申请号（申请号如</a:t>
            </a:r>
            <a:r>
              <a:rPr lang="en-US" altLang="zh-CN" sz="2000" dirty="0">
                <a:latin typeface="微软雅黑" pitchFamily="34" charset="-122"/>
                <a:ea typeface="微软雅黑" pitchFamily="34" charset="-122"/>
              </a:rPr>
              <a:t>PCT/CN2011/123456</a:t>
            </a:r>
            <a:r>
              <a:rPr lang="zh-CN" altLang="en-US" sz="2000" dirty="0">
                <a:latin typeface="微软雅黑" pitchFamily="34" charset="-122"/>
                <a:ea typeface="微软雅黑" pitchFamily="34" charset="-122"/>
              </a:rPr>
              <a:t>）</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国际检索单位的检索报告（递交申请语言为中文的，给出中英文检索报告，递交申请语言为英文的，仅给出英文检索报告）</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国际检索单位的书面意见（语言形式同国际检索报告）</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向国际局传送费用和各种文件以备公布</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国际初步审查单位给出国际初步审查报告（可选，语言形式同国际检索报告）</a:t>
            </a:r>
          </a:p>
          <a:p>
            <a:pPr marL="952439" lvl="1" indent="-408188">
              <a:lnSpc>
                <a:spcPct val="110000"/>
              </a:lnSpc>
              <a:spcAft>
                <a:spcPts val="714"/>
              </a:spcAft>
              <a:buFont typeface="Wingdings" pitchFamily="2" charset="2"/>
              <a:buChar char="ü"/>
            </a:pPr>
            <a:r>
              <a:rPr lang="zh-CN" altLang="en-US" sz="2000" dirty="0">
                <a:latin typeface="微软雅黑" pitchFamily="34" charset="-122"/>
                <a:ea typeface="微软雅黑" pitchFamily="34" charset="-122"/>
              </a:rPr>
              <a:t>所有报告均有具备</a:t>
            </a:r>
            <a:r>
              <a:rPr lang="en-US" altLang="zh-CN" sz="2000" dirty="0">
                <a:latin typeface="微软雅黑" pitchFamily="34" charset="-122"/>
                <a:ea typeface="微软雅黑" pitchFamily="34" charset="-122"/>
              </a:rPr>
              <a:t>PCT</a:t>
            </a:r>
            <a:r>
              <a:rPr lang="zh-CN" altLang="en-US" sz="2000" dirty="0">
                <a:latin typeface="微软雅黑" pitchFamily="34" charset="-122"/>
                <a:ea typeface="微软雅黑" pitchFamily="34" charset="-122"/>
              </a:rPr>
              <a:t>审查资格的审查员做出</a:t>
            </a:r>
          </a:p>
        </p:txBody>
      </p:sp>
    </p:spTree>
    <p:extLst>
      <p:ext uri="{BB962C8B-B14F-4D97-AF65-F5344CB8AC3E}">
        <p14:creationId xmlns:p14="http://schemas.microsoft.com/office/powerpoint/2010/main" val="216596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4" name="内容占位符 5">
            <a:extLst>
              <a:ext uri="{FF2B5EF4-FFF2-40B4-BE49-F238E27FC236}">
                <a16:creationId xmlns="" xmlns:a16="http://schemas.microsoft.com/office/drawing/2014/main" id="{1FE07B20-2849-0D40-A492-505A2D5D87CE}"/>
              </a:ext>
            </a:extLst>
          </p:cNvPr>
          <p:cNvSpPr txBox="1">
            <a:spLocks noGrp="1"/>
          </p:cNvSpPr>
          <p:nvPr>
            <p:ph idx="1"/>
          </p:nvPr>
        </p:nvSpPr>
        <p:spPr>
          <a:xfrm>
            <a:off x="609601" y="1600200"/>
            <a:ext cx="10598174" cy="452755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专利是世界上最大的</a:t>
            </a:r>
            <a:r>
              <a:rPr lang="zh-CN" altLang="en-US" sz="3300" dirty="0">
                <a:solidFill>
                  <a:srgbClr val="FF0000"/>
                </a:solidFill>
                <a:latin typeface="微软雅黑" pitchFamily="34" charset="-122"/>
                <a:ea typeface="微软雅黑" pitchFamily="34" charset="-122"/>
              </a:rPr>
              <a:t>技术信息源</a:t>
            </a:r>
            <a:r>
              <a:rPr lang="zh-CN" altLang="en-US" sz="3300" dirty="0">
                <a:latin typeface="微软雅黑" pitchFamily="34" charset="-122"/>
                <a:ea typeface="微软雅黑" pitchFamily="34" charset="-122"/>
              </a:rPr>
              <a:t>；</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专利文献中包含重要的技术信息、法律信息；</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专利是专利权的简称，是指一项发明创造由申请人向国家专利主管部门提出申请，依法审查合格后项专利申请人授予在规定时间内对该项发明创造享有的专有权。</a:t>
            </a:r>
          </a:p>
          <a:p>
            <a:pPr marL="1088502" lvl="1" indent="-544251">
              <a:lnSpc>
                <a:spcPct val="120000"/>
              </a:lnSpc>
              <a:spcAft>
                <a:spcPts val="714"/>
              </a:spcAft>
              <a:buFont typeface="Wingdings" pitchFamily="2" charset="2"/>
              <a:buChar char="p"/>
            </a:pPr>
            <a:r>
              <a:rPr lang="zh-CN" altLang="en-US" sz="3300" dirty="0">
                <a:latin typeface="微软雅黑" pitchFamily="34" charset="-122"/>
                <a:ea typeface="微软雅黑" pitchFamily="34" charset="-122"/>
              </a:rPr>
              <a:t>专利权是</a:t>
            </a:r>
            <a:r>
              <a:rPr lang="zh-CN" altLang="en-US" sz="3300" dirty="0">
                <a:solidFill>
                  <a:srgbClr val="FF0000"/>
                </a:solidFill>
                <a:latin typeface="微软雅黑" pitchFamily="34" charset="-122"/>
                <a:ea typeface="微软雅黑" pitchFamily="34" charset="-122"/>
              </a:rPr>
              <a:t>工业产权</a:t>
            </a:r>
            <a:r>
              <a:rPr lang="zh-CN" altLang="en-US" sz="3300" dirty="0">
                <a:latin typeface="微软雅黑" pitchFamily="34" charset="-122"/>
                <a:ea typeface="微软雅黑" pitchFamily="34" charset="-122"/>
              </a:rPr>
              <a:t>的一种。</a:t>
            </a:r>
          </a:p>
          <a:p>
            <a:pPr marL="0">
              <a:lnSpc>
                <a:spcPct val="120000"/>
              </a:lnSpc>
              <a:spcAft>
                <a:spcPts val="1200"/>
              </a:spcAft>
              <a:buFontTx/>
              <a:buNone/>
              <a:defRPr/>
            </a:pPr>
            <a:endParaRPr lang="zh-CN" altLang="en-US" sz="24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725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1.5 </a:t>
            </a:r>
            <a:r>
              <a:rPr kumimoji="1" lang="zh-CN" altLang="en-US" dirty="0"/>
              <a:t>专利的申请途径和程序</a:t>
            </a:r>
            <a:r>
              <a:rPr kumimoji="1" lang="en-US" altLang="zh-Hans" dirty="0"/>
              <a:t>--</a:t>
            </a:r>
            <a:r>
              <a:rPr kumimoji="1" lang="zh-CN" altLang="en-US" dirty="0"/>
              <a:t>通过</a:t>
            </a:r>
            <a:r>
              <a:rPr kumimoji="1" lang="en-US" altLang="zh-CN" dirty="0"/>
              <a:t>PCT</a:t>
            </a:r>
            <a:r>
              <a:rPr kumimoji="1" lang="zh-CN" altLang="en-US" dirty="0"/>
              <a:t>途径申请</a:t>
            </a:r>
          </a:p>
        </p:txBody>
      </p:sp>
      <p:sp>
        <p:nvSpPr>
          <p:cNvPr id="4" name="TextBox 7">
            <a:extLst>
              <a:ext uri="{FF2B5EF4-FFF2-40B4-BE49-F238E27FC236}">
                <a16:creationId xmlns="" xmlns:a16="http://schemas.microsoft.com/office/drawing/2014/main" id="{78BA4B3F-A6C0-714D-BE45-FDEC00DF5F5D}"/>
              </a:ext>
            </a:extLst>
          </p:cNvPr>
          <p:cNvSpPr txBox="1"/>
          <p:nvPr/>
        </p:nvSpPr>
        <p:spPr>
          <a:xfrm>
            <a:off x="334568" y="1341563"/>
            <a:ext cx="10943791" cy="5263375"/>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2800" b="1" dirty="0">
                <a:latin typeface="微软雅黑" pitchFamily="34" charset="-122"/>
                <a:ea typeface="微软雅黑" pitchFamily="34" charset="-122"/>
              </a:rPr>
              <a:t>国际公布的种类</a:t>
            </a:r>
          </a:p>
          <a:p>
            <a:pPr lvl="1">
              <a:lnSpc>
                <a:spcPct val="110000"/>
              </a:lnSpc>
              <a:spcAft>
                <a:spcPts val="714"/>
              </a:spcAft>
            </a:pPr>
            <a:r>
              <a:rPr lang="en-US" altLang="zh-CN" sz="2800" b="1" dirty="0">
                <a:latin typeface="微软雅黑" pitchFamily="34" charset="-122"/>
                <a:ea typeface="微软雅黑" pitchFamily="34" charset="-122"/>
              </a:rPr>
              <a:t>		</a:t>
            </a:r>
            <a:r>
              <a:rPr lang="en-US" altLang="zh-CN" sz="2800" dirty="0">
                <a:latin typeface="微软雅黑" pitchFamily="34" charset="-122"/>
                <a:ea typeface="微软雅黑" pitchFamily="34" charset="-122"/>
              </a:rPr>
              <a:t>WO2006/123456A1</a:t>
            </a:r>
            <a:r>
              <a:rPr lang="zh-CN" altLang="en-US" sz="2800" dirty="0">
                <a:latin typeface="微软雅黑" pitchFamily="34" charset="-122"/>
                <a:ea typeface="微软雅黑" pitchFamily="34" charset="-122"/>
              </a:rPr>
              <a:t>（带检索报告）</a:t>
            </a:r>
          </a:p>
          <a:p>
            <a:pPr lvl="1">
              <a:lnSpc>
                <a:spcPct val="110000"/>
              </a:lnSpc>
              <a:spcAft>
                <a:spcPts val="714"/>
              </a:spcAft>
            </a:pPr>
            <a:r>
              <a:rPr lang="en-US" altLang="zh-CN" sz="2800" dirty="0">
                <a:latin typeface="微软雅黑" pitchFamily="34" charset="-122"/>
                <a:ea typeface="微软雅黑" pitchFamily="34" charset="-122"/>
              </a:rPr>
              <a:t>		WO2006/123456A2</a:t>
            </a:r>
            <a:r>
              <a:rPr lang="zh-CN" altLang="en-US" sz="2800" dirty="0">
                <a:latin typeface="微软雅黑" pitchFamily="34" charset="-122"/>
                <a:ea typeface="微软雅黑" pitchFamily="34" charset="-122"/>
              </a:rPr>
              <a:t>（不带检索报告）</a:t>
            </a:r>
          </a:p>
          <a:p>
            <a:pPr lvl="1">
              <a:lnSpc>
                <a:spcPct val="110000"/>
              </a:lnSpc>
              <a:spcAft>
                <a:spcPts val="714"/>
              </a:spcAft>
            </a:pPr>
            <a:r>
              <a:rPr lang="en-US" altLang="zh-CN" sz="2800" dirty="0">
                <a:latin typeface="微软雅黑" pitchFamily="34" charset="-122"/>
                <a:ea typeface="微软雅黑" pitchFamily="34" charset="-122"/>
              </a:rPr>
              <a:t>		WO2006/123456A3</a:t>
            </a:r>
            <a:r>
              <a:rPr lang="zh-CN" altLang="en-US" sz="2800" dirty="0">
                <a:latin typeface="微软雅黑" pitchFamily="34" charset="-122"/>
                <a:ea typeface="微软雅黑" pitchFamily="34" charset="-122"/>
              </a:rPr>
              <a:t>（只有检索报告）</a:t>
            </a:r>
          </a:p>
          <a:p>
            <a:pPr marL="1088502" lvl="1" indent="-544251">
              <a:lnSpc>
                <a:spcPct val="110000"/>
              </a:lnSpc>
              <a:spcAft>
                <a:spcPts val="714"/>
              </a:spcAft>
              <a:buFont typeface="Wingdings" pitchFamily="2" charset="2"/>
              <a:buChar char="p"/>
            </a:pPr>
            <a:r>
              <a:rPr lang="zh-CN" altLang="en-US" sz="2800" b="1" dirty="0">
                <a:latin typeface="微软雅黑" pitchFamily="34" charset="-122"/>
                <a:ea typeface="微软雅黑" pitchFamily="34" charset="-122"/>
              </a:rPr>
              <a:t>注意：</a:t>
            </a:r>
          </a:p>
          <a:p>
            <a:pPr marL="1496690" lvl="2" indent="-408188">
              <a:lnSpc>
                <a:spcPct val="110000"/>
              </a:lnSpc>
              <a:spcAft>
                <a:spcPts val="714"/>
              </a:spcAft>
              <a:buFont typeface="Wingdings" pitchFamily="2" charset="2"/>
              <a:buChar char="ü"/>
            </a:pPr>
            <a:r>
              <a:rPr lang="zh-CN" altLang="en-US" sz="2800" dirty="0">
                <a:latin typeface="微软雅黑" pitchFamily="34" charset="-122"/>
                <a:ea typeface="微软雅黑" pitchFamily="34" charset="-122"/>
              </a:rPr>
              <a:t>国际公布只能由</a:t>
            </a:r>
            <a:r>
              <a:rPr lang="en-US" altLang="zh-CN" sz="2800" dirty="0">
                <a:latin typeface="微软雅黑" pitchFamily="34" charset="-122"/>
                <a:ea typeface="微软雅黑" pitchFamily="34" charset="-122"/>
              </a:rPr>
              <a:t>WIPO</a:t>
            </a:r>
            <a:r>
              <a:rPr lang="zh-CN" altLang="en-US" sz="2800" dirty="0">
                <a:latin typeface="微软雅黑" pitchFamily="34" charset="-122"/>
                <a:ea typeface="微软雅黑" pitchFamily="34" charset="-122"/>
              </a:rPr>
              <a:t>完成并给予国际公布号</a:t>
            </a:r>
            <a:endParaRPr lang="en-US" altLang="zh-CN" sz="2800" dirty="0">
              <a:latin typeface="微软雅黑" pitchFamily="34" charset="-122"/>
              <a:ea typeface="微软雅黑" pitchFamily="34" charset="-122"/>
            </a:endParaRPr>
          </a:p>
          <a:p>
            <a:pPr marL="1496690" lvl="2" indent="-408188">
              <a:lnSpc>
                <a:spcPct val="110000"/>
              </a:lnSpc>
              <a:spcAft>
                <a:spcPts val="714"/>
              </a:spcAft>
              <a:buFont typeface="Wingdings" pitchFamily="2" charset="2"/>
              <a:buChar char="ü"/>
            </a:pPr>
            <a:r>
              <a:rPr lang="zh-CN" altLang="en-US" sz="2800" dirty="0">
                <a:latin typeface="微软雅黑" pitchFamily="34" charset="-122"/>
                <a:ea typeface="微软雅黑" pitchFamily="34" charset="-122"/>
              </a:rPr>
              <a:t>检索时不需要输入其中的斜杠（</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）和文献代码（</a:t>
            </a:r>
            <a:r>
              <a:rPr lang="en-US" altLang="zh-CN" sz="2800" dirty="0">
                <a:latin typeface="微软雅黑" pitchFamily="34" charset="-122"/>
                <a:ea typeface="微软雅黑" pitchFamily="34" charset="-122"/>
              </a:rPr>
              <a:t>A1</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A2</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A3</a:t>
            </a:r>
            <a:r>
              <a:rPr lang="zh-CN" altLang="en-US" sz="2800" dirty="0">
                <a:latin typeface="微软雅黑" pitchFamily="34" charset="-122"/>
                <a:ea typeface="微软雅黑" pitchFamily="34" charset="-122"/>
              </a:rPr>
              <a:t>）</a:t>
            </a:r>
            <a:endParaRPr lang="en-US" altLang="zh-CN" sz="2800" dirty="0">
              <a:latin typeface="微软雅黑" pitchFamily="34" charset="-122"/>
              <a:ea typeface="微软雅黑" pitchFamily="34" charset="-122"/>
            </a:endParaRPr>
          </a:p>
          <a:p>
            <a:pPr marL="1496690" lvl="2" indent="-408188">
              <a:lnSpc>
                <a:spcPct val="110000"/>
              </a:lnSpc>
              <a:spcAft>
                <a:spcPts val="714"/>
              </a:spcAft>
              <a:buFont typeface="Wingdings" pitchFamily="2" charset="2"/>
              <a:buChar char="ü"/>
            </a:pPr>
            <a:r>
              <a:rPr lang="zh-CN" altLang="en-US" sz="2800" b="1" dirty="0">
                <a:solidFill>
                  <a:srgbClr val="FF0000"/>
                </a:solidFill>
                <a:latin typeface="微软雅黑" pitchFamily="34" charset="-122"/>
                <a:ea typeface="微软雅黑" pitchFamily="34" charset="-122"/>
              </a:rPr>
              <a:t>国际公布号并非国际专利号，也没有国际专利这种说法！</a:t>
            </a:r>
          </a:p>
        </p:txBody>
      </p:sp>
    </p:spTree>
    <p:extLst>
      <p:ext uri="{BB962C8B-B14F-4D97-AF65-F5344CB8AC3E}">
        <p14:creationId xmlns:p14="http://schemas.microsoft.com/office/powerpoint/2010/main" val="2778350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同族专利的概念</a:t>
            </a:r>
          </a:p>
        </p:txBody>
      </p:sp>
      <p:sp>
        <p:nvSpPr>
          <p:cNvPr id="4" name="TextBox 7">
            <a:extLst>
              <a:ext uri="{FF2B5EF4-FFF2-40B4-BE49-F238E27FC236}">
                <a16:creationId xmlns="" xmlns:a16="http://schemas.microsoft.com/office/drawing/2014/main" id="{6988BF8E-3C9B-EC49-A025-17FD6E7A54CC}"/>
              </a:ext>
            </a:extLst>
          </p:cNvPr>
          <p:cNvSpPr txBox="1"/>
          <p:nvPr/>
        </p:nvSpPr>
        <p:spPr>
          <a:xfrm>
            <a:off x="334568" y="1341563"/>
            <a:ext cx="10943791" cy="5263375"/>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2800" b="1" dirty="0">
                <a:latin typeface="微软雅黑" pitchFamily="34" charset="-122"/>
                <a:ea typeface="微软雅黑" pitchFamily="34" charset="-122"/>
              </a:rPr>
              <a:t>同族专利：</a:t>
            </a:r>
          </a:p>
          <a:p>
            <a:pPr lvl="1">
              <a:lnSpc>
                <a:spcPct val="110000"/>
              </a:lnSpc>
              <a:spcAft>
                <a:spcPts val="714"/>
              </a:spcAft>
            </a:pPr>
            <a:r>
              <a:rPr lang="en-US" altLang="zh-CN" sz="2800" b="1" dirty="0">
                <a:latin typeface="微软雅黑" pitchFamily="34" charset="-122"/>
                <a:ea typeface="微软雅黑" pitchFamily="34" charset="-122"/>
              </a:rPr>
              <a:t>	</a:t>
            </a:r>
            <a:r>
              <a:rPr lang="zh-CN" altLang="en-US" sz="2800" dirty="0">
                <a:latin typeface="微软雅黑" pitchFamily="34" charset="-122"/>
                <a:ea typeface="微软雅黑" pitchFamily="34" charset="-122"/>
              </a:rPr>
              <a:t>基于同一优先权文件，在不同国家或地区，以及地区间专利组织多次申请、多次公布或批准的内容相同或基本相同的一组专利文献。</a:t>
            </a:r>
          </a:p>
          <a:p>
            <a:pPr marL="952439" lvl="1" indent="-408188">
              <a:lnSpc>
                <a:spcPct val="110000"/>
              </a:lnSpc>
              <a:spcBef>
                <a:spcPts val="714"/>
              </a:spcBef>
              <a:buFont typeface="Wingdings" pitchFamily="2" charset="2"/>
              <a:buChar char="p"/>
            </a:pPr>
            <a:r>
              <a:rPr lang="zh-CN" altLang="en-US" sz="2800" b="1" dirty="0">
                <a:latin typeface="微软雅黑" pitchFamily="34" charset="-122"/>
                <a:ea typeface="微软雅黑" pitchFamily="34" charset="-122"/>
              </a:rPr>
              <a:t>为什么要利用同族专利：</a:t>
            </a:r>
            <a:endParaRPr lang="en-US" altLang="zh-CN" sz="2800" b="1" dirty="0">
              <a:latin typeface="微软雅黑" pitchFamily="34" charset="-122"/>
              <a:ea typeface="微软雅黑" pitchFamily="34" charset="-122"/>
            </a:endParaRPr>
          </a:p>
          <a:p>
            <a:pPr marL="1496690" lvl="2" indent="-408188">
              <a:lnSpc>
                <a:spcPct val="110000"/>
              </a:lnSpc>
              <a:spcBef>
                <a:spcPts val="714"/>
              </a:spcBef>
              <a:buFont typeface="Wingdings" pitchFamily="2" charset="2"/>
              <a:buChar char="ü"/>
            </a:pPr>
            <a:r>
              <a:rPr lang="zh-CN" altLang="en-US" sz="2800" b="1" dirty="0">
                <a:solidFill>
                  <a:srgbClr val="FF0000"/>
                </a:solidFill>
                <a:latin typeface="微软雅黑" pitchFamily="34" charset="-122"/>
                <a:ea typeface="微软雅黑" pitchFamily="34" charset="-122"/>
              </a:rPr>
              <a:t>克服语言障碍</a:t>
            </a:r>
          </a:p>
          <a:p>
            <a:pPr marL="1496690" lvl="2" indent="-408188">
              <a:lnSpc>
                <a:spcPct val="110000"/>
              </a:lnSpc>
              <a:spcBef>
                <a:spcPts val="714"/>
              </a:spcBef>
              <a:buFont typeface="Wingdings" pitchFamily="2" charset="2"/>
              <a:buChar char="ü"/>
            </a:pPr>
            <a:r>
              <a:rPr lang="zh-CN" altLang="en-US" sz="2800" dirty="0">
                <a:latin typeface="微软雅黑" pitchFamily="34" charset="-122"/>
                <a:ea typeface="微软雅黑" pitchFamily="34" charset="-122"/>
              </a:rPr>
              <a:t>同族专利的申请人都在哪些地区或国家申请专利</a:t>
            </a:r>
          </a:p>
          <a:p>
            <a:pPr marL="1496690" lvl="2" indent="-408188">
              <a:lnSpc>
                <a:spcPct val="110000"/>
              </a:lnSpc>
              <a:spcBef>
                <a:spcPts val="714"/>
              </a:spcBef>
              <a:buFont typeface="Wingdings" pitchFamily="2" charset="2"/>
              <a:buChar char="ü"/>
            </a:pPr>
            <a:r>
              <a:rPr lang="zh-CN" altLang="en-US" sz="2800" dirty="0">
                <a:latin typeface="微软雅黑" pitchFamily="34" charset="-122"/>
                <a:ea typeface="微软雅黑" pitchFamily="34" charset="-122"/>
              </a:rPr>
              <a:t>查看同族专利的审查状况和法律状态</a:t>
            </a:r>
          </a:p>
          <a:p>
            <a:pPr marL="1496690" lvl="2" indent="-408188">
              <a:lnSpc>
                <a:spcPct val="110000"/>
              </a:lnSpc>
              <a:spcBef>
                <a:spcPts val="714"/>
              </a:spcBef>
              <a:buFont typeface="Wingdings" pitchFamily="2" charset="2"/>
              <a:buChar char="ü"/>
            </a:pPr>
            <a:r>
              <a:rPr lang="zh-CN" altLang="en-US" sz="2800" dirty="0">
                <a:latin typeface="微软雅黑" pitchFamily="34" charset="-122"/>
                <a:ea typeface="微软雅黑" pitchFamily="34" charset="-122"/>
              </a:rPr>
              <a:t>解决专利文献的资源不足问题</a:t>
            </a:r>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4061412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同族专利的概念</a:t>
            </a:r>
          </a:p>
        </p:txBody>
      </p:sp>
      <p:sp>
        <p:nvSpPr>
          <p:cNvPr id="4" name="TextBox 6">
            <a:extLst>
              <a:ext uri="{FF2B5EF4-FFF2-40B4-BE49-F238E27FC236}">
                <a16:creationId xmlns="" xmlns:a16="http://schemas.microsoft.com/office/drawing/2014/main" id="{1FBE9409-384F-364E-B868-7B2AE5F614EF}"/>
              </a:ext>
            </a:extLst>
          </p:cNvPr>
          <p:cNvSpPr txBox="1"/>
          <p:nvPr/>
        </p:nvSpPr>
        <p:spPr>
          <a:xfrm>
            <a:off x="262560" y="1197547"/>
            <a:ext cx="10943791" cy="4920974"/>
          </a:xfrm>
          <a:prstGeom prst="rect">
            <a:avLst/>
          </a:prstGeom>
          <a:noFill/>
        </p:spPr>
        <p:txBody>
          <a:bodyPr wrap="square" lIns="108850" tIns="54425" rIns="108850" bIns="54425" rtlCol="0">
            <a:spAutoFit/>
          </a:bodyPr>
          <a:lstStyle/>
          <a:p>
            <a:pPr lvl="1">
              <a:lnSpc>
                <a:spcPct val="110000"/>
              </a:lnSpc>
              <a:spcAft>
                <a:spcPts val="714"/>
              </a:spcAft>
            </a:pPr>
            <a:endParaRPr lang="en-US" altLang="zh-CN" sz="2900" b="1"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zh-CN" altLang="en-US" sz="3300" b="1" dirty="0">
                <a:latin typeface="微软雅黑" pitchFamily="34" charset="-122"/>
                <a:ea typeface="微软雅黑" pitchFamily="34" charset="-122"/>
              </a:rPr>
              <a:t>中国知识产权</a:t>
            </a:r>
            <a:r>
              <a:rPr lang="zh-CN" altLang="en-US" sz="3300" b="1" dirty="0">
                <a:latin typeface="微软雅黑" pitchFamily="34" charset="-122"/>
                <a:ea typeface="微软雅黑" pitchFamily="34" charset="-122"/>
                <a:cs typeface="Times New Roman" pitchFamily="18" charset="0"/>
              </a:rPr>
              <a:t>网 </a:t>
            </a:r>
            <a:r>
              <a:rPr lang="en-US" altLang="zh-CN" sz="3300" b="1" dirty="0">
                <a:latin typeface="微软雅黑" pitchFamily="34" charset="-122"/>
                <a:ea typeface="微软雅黑" pitchFamily="34" charset="-122"/>
                <a:cs typeface="Times New Roman" pitchFamily="18" charset="0"/>
              </a:rPr>
              <a:t>(</a:t>
            </a:r>
            <a:r>
              <a:rPr lang="en-US" altLang="zh-CN" sz="3300" dirty="0">
                <a:latin typeface="微软雅黑" pitchFamily="34" charset="-122"/>
                <a:ea typeface="微软雅黑" pitchFamily="34" charset="-122"/>
                <a:cs typeface="Times New Roman" pitchFamily="18" charset="0"/>
                <a:hlinkClick r:id="rId2"/>
              </a:rPr>
              <a:t>http://www.cnipr.com</a:t>
            </a:r>
            <a:r>
              <a:rPr lang="en-US" altLang="zh-CN" sz="3300" b="1" dirty="0">
                <a:latin typeface="微软雅黑" pitchFamily="34" charset="-122"/>
                <a:ea typeface="微软雅黑" pitchFamily="34" charset="-122"/>
                <a:cs typeface="Times New Roman" pitchFamily="18" charset="0"/>
              </a:rPr>
              <a:t>)</a:t>
            </a:r>
          </a:p>
          <a:p>
            <a:pPr marL="1088502" lvl="1" indent="-544251">
              <a:lnSpc>
                <a:spcPct val="110000"/>
              </a:lnSpc>
              <a:spcAft>
                <a:spcPts val="714"/>
              </a:spcAft>
              <a:buFont typeface="Wingdings" pitchFamily="2" charset="2"/>
              <a:buChar char="p"/>
            </a:pPr>
            <a:r>
              <a:rPr lang="en-US" altLang="zh-CN" sz="3300" b="1" dirty="0">
                <a:solidFill>
                  <a:srgbClr val="FF0000"/>
                </a:solidFill>
                <a:latin typeface="微软雅黑" pitchFamily="34" charset="-122"/>
                <a:ea typeface="微软雅黑" pitchFamily="34" charset="-122"/>
                <a:cs typeface="Times New Roman" pitchFamily="18" charset="0"/>
              </a:rPr>
              <a:t>web of science</a:t>
            </a:r>
            <a:r>
              <a:rPr lang="zh-CN" altLang="en-US" sz="3300" b="1" dirty="0">
                <a:solidFill>
                  <a:srgbClr val="FF0000"/>
                </a:solidFill>
                <a:latin typeface="微软雅黑" pitchFamily="34" charset="-122"/>
                <a:ea typeface="微软雅黑" pitchFamily="34" charset="-122"/>
                <a:cs typeface="Times New Roman" pitchFamily="18" charset="0"/>
              </a:rPr>
              <a:t>检索平台的</a:t>
            </a:r>
            <a:r>
              <a:rPr lang="en-US" altLang="zh-CN" sz="3300" b="1" dirty="0">
                <a:solidFill>
                  <a:srgbClr val="FF0000"/>
                </a:solidFill>
                <a:latin typeface="微软雅黑" pitchFamily="34" charset="-122"/>
                <a:ea typeface="微软雅黑" pitchFamily="34" charset="-122"/>
                <a:cs typeface="Times New Roman" pitchFamily="18" charset="0"/>
              </a:rPr>
              <a:t>DII</a:t>
            </a:r>
            <a:r>
              <a:rPr lang="zh-CN" altLang="en-US" sz="3300" b="1" dirty="0">
                <a:solidFill>
                  <a:srgbClr val="FF0000"/>
                </a:solidFill>
                <a:latin typeface="微软雅黑" pitchFamily="34" charset="-122"/>
                <a:ea typeface="微软雅黑" pitchFamily="34" charset="-122"/>
                <a:cs typeface="Times New Roman" pitchFamily="18" charset="0"/>
              </a:rPr>
              <a:t>数据库 </a:t>
            </a:r>
            <a:r>
              <a:rPr lang="en-US" altLang="zh-CN" sz="3300" b="1" dirty="0">
                <a:latin typeface="微软雅黑" pitchFamily="34" charset="-122"/>
                <a:ea typeface="微软雅黑" pitchFamily="34" charset="-122"/>
                <a:cs typeface="Times New Roman" pitchFamily="18" charset="0"/>
              </a:rPr>
              <a:t>(</a:t>
            </a:r>
            <a:r>
              <a:rPr lang="en-US" altLang="zh-CN" sz="3300" dirty="0">
                <a:latin typeface="微软雅黑" pitchFamily="34" charset="-122"/>
                <a:ea typeface="微软雅黑" pitchFamily="34" charset="-122"/>
                <a:cs typeface="Times New Roman" pitchFamily="18" charset="0"/>
                <a:hlinkClick r:id="rId3"/>
              </a:rPr>
              <a:t>http://apps.webofknowledge.com</a:t>
            </a:r>
            <a:r>
              <a:rPr lang="en-US" altLang="zh-CN" sz="3300" b="1" dirty="0">
                <a:latin typeface="微软雅黑" pitchFamily="34" charset="-122"/>
                <a:ea typeface="微软雅黑" pitchFamily="34" charset="-122"/>
                <a:cs typeface="Times New Roman" pitchFamily="18" charset="0"/>
                <a:hlinkClick r:id="rId3"/>
              </a:rPr>
              <a:t>/</a:t>
            </a:r>
            <a:r>
              <a:rPr lang="en-US" altLang="zh-CN" sz="3300" b="1" dirty="0">
                <a:latin typeface="微软雅黑" pitchFamily="34" charset="-122"/>
                <a:ea typeface="微软雅黑" pitchFamily="34" charset="-122"/>
                <a:cs typeface="Times New Roman" pitchFamily="18" charset="0"/>
              </a:rPr>
              <a:t>) </a:t>
            </a:r>
          </a:p>
          <a:p>
            <a:pPr marL="1088502" lvl="1" indent="-544251">
              <a:lnSpc>
                <a:spcPct val="110000"/>
              </a:lnSpc>
              <a:spcAft>
                <a:spcPts val="714"/>
              </a:spcAft>
              <a:buFont typeface="Wingdings" pitchFamily="2" charset="2"/>
              <a:buChar char="p"/>
            </a:pPr>
            <a:r>
              <a:rPr lang="zh-CN" altLang="en-US" sz="3300" b="1" dirty="0">
                <a:latin typeface="微软雅黑" pitchFamily="34" charset="-122"/>
                <a:ea typeface="微软雅黑" pitchFamily="34" charset="-122"/>
                <a:cs typeface="Times New Roman" pitchFamily="18" charset="0"/>
              </a:rPr>
              <a:t>印度国家信息中心 </a:t>
            </a:r>
            <a:r>
              <a:rPr lang="en-US" altLang="zh-CN" sz="3300" b="1" dirty="0">
                <a:latin typeface="微软雅黑" pitchFamily="34" charset="-122"/>
                <a:ea typeface="微软雅黑" pitchFamily="34" charset="-122"/>
                <a:cs typeface="Times New Roman" pitchFamily="18" charset="0"/>
              </a:rPr>
              <a:t>(</a:t>
            </a:r>
            <a:r>
              <a:rPr lang="en-US" altLang="zh-CN" sz="3300" dirty="0">
                <a:latin typeface="微软雅黑" pitchFamily="34" charset="-122"/>
                <a:ea typeface="微软雅黑" pitchFamily="34" charset="-122"/>
                <a:cs typeface="Times New Roman" pitchFamily="18" charset="0"/>
                <a:hlinkClick r:id="rId4"/>
              </a:rPr>
              <a:t>http://patinfo.nic.in</a:t>
            </a:r>
            <a:r>
              <a:rPr lang="en-US" altLang="zh-CN" sz="3300" b="1" dirty="0">
                <a:latin typeface="微软雅黑" pitchFamily="34" charset="-122"/>
                <a:ea typeface="微软雅黑" pitchFamily="34" charset="-122"/>
                <a:cs typeface="Times New Roman" pitchFamily="18" charset="0"/>
                <a:hlinkClick r:id="rId4"/>
              </a:rPr>
              <a:t>/</a:t>
            </a:r>
            <a:r>
              <a:rPr lang="en-US" altLang="zh-CN" sz="3300" b="1" dirty="0">
                <a:latin typeface="微软雅黑" pitchFamily="34" charset="-122"/>
                <a:ea typeface="微软雅黑" pitchFamily="34" charset="-122"/>
                <a:cs typeface="Times New Roman" pitchFamily="18" charset="0"/>
              </a:rPr>
              <a:t>) </a:t>
            </a:r>
          </a:p>
          <a:p>
            <a:pPr marL="1088502" lvl="1" indent="-544251">
              <a:lnSpc>
                <a:spcPct val="110000"/>
              </a:lnSpc>
              <a:spcAft>
                <a:spcPts val="714"/>
              </a:spcAft>
              <a:buFont typeface="Wingdings" pitchFamily="2" charset="2"/>
              <a:buChar char="p"/>
            </a:pPr>
            <a:r>
              <a:rPr lang="zh-CN" altLang="en-US" sz="3300" b="1" dirty="0">
                <a:latin typeface="微软雅黑" pitchFamily="34" charset="-122"/>
                <a:ea typeface="微软雅黑" pitchFamily="34" charset="-122"/>
                <a:cs typeface="Times New Roman" pitchFamily="18" charset="0"/>
              </a:rPr>
              <a:t>欧洲专利局 </a:t>
            </a:r>
            <a:r>
              <a:rPr lang="en-US" altLang="zh-CN" sz="3300" b="1" dirty="0">
                <a:latin typeface="微软雅黑" pitchFamily="34" charset="-122"/>
                <a:ea typeface="微软雅黑" pitchFamily="34" charset="-122"/>
                <a:cs typeface="Times New Roman" pitchFamily="18" charset="0"/>
              </a:rPr>
              <a:t>(</a:t>
            </a:r>
            <a:r>
              <a:rPr lang="en-US" altLang="zh-CN" sz="3300" dirty="0">
                <a:latin typeface="微软雅黑" pitchFamily="34" charset="-122"/>
                <a:ea typeface="微软雅黑" pitchFamily="34" charset="-122"/>
                <a:cs typeface="Times New Roman" pitchFamily="18" charset="0"/>
                <a:hlinkClick r:id="rId5"/>
              </a:rPr>
              <a:t>www.epo.org/</a:t>
            </a:r>
            <a:r>
              <a:rPr lang="en-US" altLang="zh-CN" sz="3300" b="1" dirty="0">
                <a:latin typeface="微软雅黑" pitchFamily="34" charset="-122"/>
                <a:ea typeface="微软雅黑" pitchFamily="34" charset="-122"/>
                <a:cs typeface="Times New Roman" pitchFamily="18" charset="0"/>
              </a:rPr>
              <a:t>) </a:t>
            </a:r>
          </a:p>
          <a:p>
            <a:pPr marL="1088502" lvl="1" indent="-544251">
              <a:lnSpc>
                <a:spcPct val="110000"/>
              </a:lnSpc>
              <a:spcAft>
                <a:spcPts val="714"/>
              </a:spcAft>
              <a:buFont typeface="Wingdings" pitchFamily="2" charset="2"/>
              <a:buChar char="p"/>
            </a:pPr>
            <a:r>
              <a:rPr lang="en-US" altLang="zh-Hans" sz="3300" b="1" dirty="0">
                <a:latin typeface="微软雅黑" pitchFamily="34" charset="-122"/>
                <a:ea typeface="微软雅黑" pitchFamily="34" charset="-122"/>
                <a:cs typeface="Times New Roman" pitchFamily="18" charset="0"/>
              </a:rPr>
              <a:t>……</a:t>
            </a:r>
            <a:r>
              <a:rPr lang="zh-CN" altLang="en-US" sz="3300" b="1" dirty="0">
                <a:latin typeface="微软雅黑" pitchFamily="34" charset="-122"/>
                <a:ea typeface="微软雅黑" pitchFamily="34" charset="-122"/>
                <a:cs typeface="Times New Roman" pitchFamily="18" charset="0"/>
              </a:rPr>
              <a:t/>
            </a:r>
            <a:br>
              <a:rPr lang="zh-CN" altLang="en-US" sz="3300" b="1" dirty="0">
                <a:latin typeface="微软雅黑" pitchFamily="34" charset="-122"/>
                <a:ea typeface="微软雅黑" pitchFamily="34" charset="-122"/>
                <a:cs typeface="Times New Roman" pitchFamily="18" charset="0"/>
              </a:rPr>
            </a:br>
            <a:endParaRPr lang="zh-CN" altLang="en-US" sz="3300" b="1" dirty="0">
              <a:latin typeface="微软雅黑" pitchFamily="34" charset="-122"/>
              <a:ea typeface="微软雅黑" pitchFamily="34" charset="-122"/>
              <a:cs typeface="Times New Roman" pitchFamily="18" charset="0"/>
            </a:endParaRPr>
          </a:p>
        </p:txBody>
      </p:sp>
      <p:sp>
        <p:nvSpPr>
          <p:cNvPr id="5" name="五角星 4">
            <a:extLst>
              <a:ext uri="{FF2B5EF4-FFF2-40B4-BE49-F238E27FC236}">
                <a16:creationId xmlns="" xmlns:a16="http://schemas.microsoft.com/office/drawing/2014/main" id="{C4BECD18-FA6F-F74F-B28A-9A690822EA4B}"/>
              </a:ext>
            </a:extLst>
          </p:cNvPr>
          <p:cNvSpPr/>
          <p:nvPr/>
        </p:nvSpPr>
        <p:spPr bwMode="auto">
          <a:xfrm>
            <a:off x="8687496" y="2421682"/>
            <a:ext cx="476191" cy="499702"/>
          </a:xfrm>
          <a:prstGeom prst="star5">
            <a:avLst/>
          </a:prstGeom>
          <a:noFill/>
          <a:ln w="28575">
            <a:solidFill>
              <a:srgbClr val="C00000"/>
            </a:solidFill>
            <a:miter lim="800000"/>
            <a:headEnd/>
            <a:tailEnd/>
          </a:ln>
          <a:extLst/>
        </p:spPr>
        <p:txBody>
          <a:bodyPr wrap="none" lIns="108850" tIns="54425" rIns="108850" bIns="54425" rtlCol="0" anchor="ctr"/>
          <a:lstStyle/>
          <a:p>
            <a:pPr algn="ctr"/>
            <a:endParaRPr lang="zh-CN" altLang="en-US"/>
          </a:p>
        </p:txBody>
      </p:sp>
    </p:spTree>
    <p:extLst>
      <p:ext uri="{BB962C8B-B14F-4D97-AF65-F5344CB8AC3E}">
        <p14:creationId xmlns:p14="http://schemas.microsoft.com/office/powerpoint/2010/main" val="7963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同族专利的查找网站 </a:t>
            </a:r>
            <a:r>
              <a:rPr kumimoji="1" lang="en-US" altLang="zh-Hans" dirty="0"/>
              <a:t>-- DII</a:t>
            </a:r>
            <a:r>
              <a:rPr kumimoji="1" lang="zh-CN" altLang="en-US" dirty="0"/>
              <a:t>数据库</a:t>
            </a:r>
          </a:p>
        </p:txBody>
      </p:sp>
      <p:sp>
        <p:nvSpPr>
          <p:cNvPr id="4" name="TextBox 11">
            <a:extLst>
              <a:ext uri="{FF2B5EF4-FFF2-40B4-BE49-F238E27FC236}">
                <a16:creationId xmlns="" xmlns:a16="http://schemas.microsoft.com/office/drawing/2014/main" id="{F4E430B2-D389-8349-849D-CE70365736B6}"/>
              </a:ext>
            </a:extLst>
          </p:cNvPr>
          <p:cNvSpPr txBox="1"/>
          <p:nvPr/>
        </p:nvSpPr>
        <p:spPr>
          <a:xfrm>
            <a:off x="1511734" y="5836387"/>
            <a:ext cx="7967848" cy="617744"/>
          </a:xfrm>
          <a:prstGeom prst="rect">
            <a:avLst/>
          </a:prstGeom>
          <a:noFill/>
        </p:spPr>
        <p:txBody>
          <a:bodyPr wrap="square" lIns="108850" tIns="54425" rIns="108850" bIns="54425" rtlCol="0">
            <a:spAutoFit/>
          </a:bodyPr>
          <a:lstStyle/>
          <a:p>
            <a:r>
              <a:rPr lang="zh-CN" altLang="en-US" sz="3300" b="1" dirty="0">
                <a:latin typeface="微软雅黑" pitchFamily="34" charset="-122"/>
                <a:ea typeface="微软雅黑" pitchFamily="34" charset="-122"/>
              </a:rPr>
              <a:t>步骤一：通过</a:t>
            </a:r>
            <a:r>
              <a:rPr lang="en-US" altLang="zh-CN" sz="3300" b="1" dirty="0">
                <a:latin typeface="微软雅黑" pitchFamily="34" charset="-122"/>
                <a:ea typeface="微软雅黑" pitchFamily="34" charset="-122"/>
              </a:rPr>
              <a:t>Web of Science</a:t>
            </a:r>
            <a:r>
              <a:rPr lang="zh-CN" altLang="en-US" sz="3300" b="1" dirty="0">
                <a:latin typeface="微软雅黑" pitchFamily="34" charset="-122"/>
                <a:ea typeface="微软雅黑" pitchFamily="34" charset="-122"/>
              </a:rPr>
              <a:t>进入</a:t>
            </a:r>
            <a:r>
              <a:rPr lang="en-US" altLang="zh-CN" sz="3300" b="1" dirty="0">
                <a:latin typeface="微软雅黑" pitchFamily="34" charset="-122"/>
                <a:ea typeface="微软雅黑" pitchFamily="34" charset="-122"/>
              </a:rPr>
              <a:t>DII</a:t>
            </a:r>
            <a:endParaRPr lang="zh-CN" altLang="en-US" sz="3300" b="1" dirty="0">
              <a:latin typeface="微软雅黑" pitchFamily="34" charset="-122"/>
              <a:ea typeface="微软雅黑" pitchFamily="34" charset="-122"/>
            </a:endParaRPr>
          </a:p>
        </p:txBody>
      </p:sp>
      <p:pic>
        <p:nvPicPr>
          <p:cNvPr id="5" name="Picture 2">
            <a:extLst>
              <a:ext uri="{FF2B5EF4-FFF2-40B4-BE49-F238E27FC236}">
                <a16:creationId xmlns="" xmlns:a16="http://schemas.microsoft.com/office/drawing/2014/main" id="{5E2B6B4B-35FF-2C4B-82DF-6D38E0E2760D}"/>
              </a:ext>
            </a:extLst>
          </p:cNvPr>
          <p:cNvPicPr>
            <a:picLocks noChangeAspect="1" noChangeArrowheads="1"/>
          </p:cNvPicPr>
          <p:nvPr/>
        </p:nvPicPr>
        <p:blipFill>
          <a:blip r:embed="rId2"/>
          <a:srcRect r="11313" b="7486"/>
          <a:stretch>
            <a:fillRect/>
          </a:stretch>
        </p:blipFill>
        <p:spPr bwMode="auto">
          <a:xfrm>
            <a:off x="1531182" y="1232414"/>
            <a:ext cx="8020409" cy="4501636"/>
          </a:xfrm>
          <a:prstGeom prst="rect">
            <a:avLst/>
          </a:prstGeom>
          <a:noFill/>
          <a:ln w="19050">
            <a:noFill/>
            <a:miter lim="800000"/>
            <a:headEnd/>
            <a:tailEnd/>
          </a:ln>
        </p:spPr>
      </p:pic>
      <p:sp>
        <p:nvSpPr>
          <p:cNvPr id="6" name="椭圆 5">
            <a:extLst>
              <a:ext uri="{FF2B5EF4-FFF2-40B4-BE49-F238E27FC236}">
                <a16:creationId xmlns="" xmlns:a16="http://schemas.microsoft.com/office/drawing/2014/main" id="{0B7059F2-82D7-B644-B8D0-BD9575DE41D2}"/>
              </a:ext>
            </a:extLst>
          </p:cNvPr>
          <p:cNvSpPr/>
          <p:nvPr/>
        </p:nvSpPr>
        <p:spPr>
          <a:xfrm>
            <a:off x="2394875" y="3645818"/>
            <a:ext cx="2476195" cy="2613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Tree>
    <p:extLst>
      <p:ext uri="{BB962C8B-B14F-4D97-AF65-F5344CB8AC3E}">
        <p14:creationId xmlns:p14="http://schemas.microsoft.com/office/powerpoint/2010/main" val="274609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同族专利的查找网站 </a:t>
            </a:r>
            <a:r>
              <a:rPr kumimoji="1" lang="en-US" altLang="zh-Hans" dirty="0"/>
              <a:t>-- DII</a:t>
            </a:r>
            <a:r>
              <a:rPr kumimoji="1" lang="zh-CN" altLang="en-US" dirty="0"/>
              <a:t>数据库</a:t>
            </a:r>
          </a:p>
        </p:txBody>
      </p:sp>
      <p:sp>
        <p:nvSpPr>
          <p:cNvPr id="4" name="五角星 3">
            <a:extLst>
              <a:ext uri="{FF2B5EF4-FFF2-40B4-BE49-F238E27FC236}">
                <a16:creationId xmlns="" xmlns:a16="http://schemas.microsoft.com/office/drawing/2014/main" id="{26E46BF5-2CCB-BB46-ABC0-E9569FDFAE0A}"/>
              </a:ext>
            </a:extLst>
          </p:cNvPr>
          <p:cNvSpPr/>
          <p:nvPr/>
        </p:nvSpPr>
        <p:spPr bwMode="auto">
          <a:xfrm>
            <a:off x="9359146" y="3213721"/>
            <a:ext cx="383993" cy="288099"/>
          </a:xfrm>
          <a:prstGeom prst="star5">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rtlCol="0" anchor="ctr"/>
          <a:lstStyle/>
          <a:p>
            <a:pPr algn="ctr"/>
            <a:endParaRPr lang="zh-CN" altLang="en-US">
              <a:latin typeface="微软雅黑" pitchFamily="34" charset="-122"/>
              <a:ea typeface="微软雅黑" pitchFamily="34" charset="-122"/>
            </a:endParaRPr>
          </a:p>
        </p:txBody>
      </p:sp>
      <p:pic>
        <p:nvPicPr>
          <p:cNvPr id="5" name="Picture 2">
            <a:extLst>
              <a:ext uri="{FF2B5EF4-FFF2-40B4-BE49-F238E27FC236}">
                <a16:creationId xmlns="" xmlns:a16="http://schemas.microsoft.com/office/drawing/2014/main" id="{F5B8A336-2848-A446-9AF4-07C6FABF4866}"/>
              </a:ext>
            </a:extLst>
          </p:cNvPr>
          <p:cNvPicPr>
            <a:picLocks noChangeAspect="1" noChangeArrowheads="1"/>
          </p:cNvPicPr>
          <p:nvPr/>
        </p:nvPicPr>
        <p:blipFill>
          <a:blip r:embed="rId2"/>
          <a:srcRect/>
          <a:stretch>
            <a:fillRect/>
          </a:stretch>
        </p:blipFill>
        <p:spPr bwMode="auto">
          <a:xfrm>
            <a:off x="1456994" y="1269554"/>
            <a:ext cx="8454636" cy="4980910"/>
          </a:xfrm>
          <a:prstGeom prst="rect">
            <a:avLst/>
          </a:prstGeom>
          <a:noFill/>
          <a:ln w="19050">
            <a:noFill/>
            <a:miter lim="800000"/>
            <a:headEnd/>
            <a:tailEnd/>
          </a:ln>
        </p:spPr>
      </p:pic>
      <p:sp>
        <p:nvSpPr>
          <p:cNvPr id="6" name="Rectangle 10">
            <a:extLst>
              <a:ext uri="{FF2B5EF4-FFF2-40B4-BE49-F238E27FC236}">
                <a16:creationId xmlns="" xmlns:a16="http://schemas.microsoft.com/office/drawing/2014/main" id="{4027013E-8BED-5D47-B152-6F8C2A72EF2E}"/>
              </a:ext>
            </a:extLst>
          </p:cNvPr>
          <p:cNvSpPr>
            <a:spLocks noChangeArrowheads="1"/>
          </p:cNvSpPr>
          <p:nvPr/>
        </p:nvSpPr>
        <p:spPr bwMode="auto">
          <a:xfrm>
            <a:off x="1542273" y="2493690"/>
            <a:ext cx="1103979" cy="288067"/>
          </a:xfrm>
          <a:prstGeom prst="rect">
            <a:avLst/>
          </a:prstGeom>
          <a:noFill/>
          <a:ln w="222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latin typeface="微软雅黑" pitchFamily="34" charset="-122"/>
              <a:ea typeface="微软雅黑" pitchFamily="34" charset="-122"/>
            </a:endParaRPr>
          </a:p>
        </p:txBody>
      </p:sp>
      <p:sp>
        <p:nvSpPr>
          <p:cNvPr id="7" name="线形标注 1 6">
            <a:extLst>
              <a:ext uri="{FF2B5EF4-FFF2-40B4-BE49-F238E27FC236}">
                <a16:creationId xmlns="" xmlns:a16="http://schemas.microsoft.com/office/drawing/2014/main" id="{11EE92C0-D978-3E43-B607-6A20CE2A573A}"/>
              </a:ext>
            </a:extLst>
          </p:cNvPr>
          <p:cNvSpPr/>
          <p:nvPr/>
        </p:nvSpPr>
        <p:spPr>
          <a:xfrm>
            <a:off x="8095210" y="3215430"/>
            <a:ext cx="3112564" cy="2230555"/>
          </a:xfrm>
          <a:prstGeom prst="borderCallout1">
            <a:avLst>
              <a:gd name="adj1" fmla="val 38227"/>
              <a:gd name="adj2" fmla="val -5136"/>
              <a:gd name="adj3" fmla="val -6394"/>
              <a:gd name="adj4" fmla="val -43180"/>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800" b="1" dirty="0">
                <a:solidFill>
                  <a:schemeClr val="tx1"/>
                </a:solidFill>
                <a:latin typeface="微软雅黑" pitchFamily="34" charset="-122"/>
                <a:ea typeface="微软雅黑" pitchFamily="34" charset="-122"/>
              </a:rPr>
              <a:t>注意：</a:t>
            </a:r>
            <a:endParaRPr lang="en-US" altLang="zh-CN" sz="2800" b="1" dirty="0">
              <a:solidFill>
                <a:schemeClr val="tx1"/>
              </a:solidFill>
              <a:latin typeface="微软雅黑" pitchFamily="34" charset="-122"/>
              <a:ea typeface="微软雅黑" pitchFamily="34" charset="-122"/>
            </a:endParaRPr>
          </a:p>
          <a:p>
            <a:r>
              <a:rPr lang="zh-CN" altLang="en-US" sz="2000" dirty="0">
                <a:latin typeface="微软雅黑" pitchFamily="34" charset="-122"/>
                <a:ea typeface="微软雅黑" pitchFamily="34" charset="-122"/>
              </a:rPr>
              <a:t>在可以检索各国专利的数据库中，</a:t>
            </a:r>
            <a:r>
              <a:rPr lang="zh-CN" altLang="en-US" sz="2000" b="1" dirty="0">
                <a:solidFill>
                  <a:srgbClr val="FF0000"/>
                </a:solidFill>
                <a:latin typeface="微软雅黑" pitchFamily="34" charset="-122"/>
                <a:ea typeface="微软雅黑" pitchFamily="34" charset="-122"/>
              </a:rPr>
              <a:t>中国专利需要输入公开号</a:t>
            </a:r>
            <a:r>
              <a:rPr lang="zh-CN" altLang="en-US" sz="2000" dirty="0">
                <a:latin typeface="微软雅黑" pitchFamily="34" charset="-122"/>
                <a:ea typeface="微软雅黑" pitchFamily="34" charset="-122"/>
              </a:rPr>
              <a:t>（有国别代码</a:t>
            </a:r>
            <a:r>
              <a:rPr lang="en-US" altLang="zh-CN" sz="2000" dirty="0">
                <a:latin typeface="微软雅黑" pitchFamily="34" charset="-122"/>
                <a:ea typeface="微软雅黑" pitchFamily="34" charset="-122"/>
              </a:rPr>
              <a:t>CN</a:t>
            </a:r>
            <a:r>
              <a:rPr lang="zh-CN" altLang="en-US" sz="2000" dirty="0">
                <a:latin typeface="微软雅黑" pitchFamily="34" charset="-122"/>
                <a:ea typeface="微软雅黑" pitchFamily="34" charset="-122"/>
              </a:rPr>
              <a:t>的号），并且选择的</a:t>
            </a:r>
            <a:r>
              <a:rPr lang="zh-CN" altLang="en-US" sz="2000" b="1" dirty="0">
                <a:solidFill>
                  <a:srgbClr val="FF0000"/>
                </a:solidFill>
                <a:latin typeface="微软雅黑" pitchFamily="34" charset="-122"/>
                <a:ea typeface="微软雅黑" pitchFamily="34" charset="-122"/>
              </a:rPr>
              <a:t>字段为：专利号</a:t>
            </a:r>
            <a:r>
              <a:rPr lang="zh-CN" altLang="en-US" sz="2000" dirty="0">
                <a:latin typeface="微软雅黑" pitchFamily="34" charset="-122"/>
                <a:ea typeface="微软雅黑" pitchFamily="34" charset="-122"/>
              </a:rPr>
              <a:t>。</a:t>
            </a:r>
          </a:p>
        </p:txBody>
      </p:sp>
    </p:spTree>
    <p:extLst>
      <p:ext uri="{BB962C8B-B14F-4D97-AF65-F5344CB8AC3E}">
        <p14:creationId xmlns:p14="http://schemas.microsoft.com/office/powerpoint/2010/main" val="239300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同族专利的查找网站 </a:t>
            </a:r>
            <a:r>
              <a:rPr kumimoji="1" lang="en-US" altLang="zh-Hans" dirty="0"/>
              <a:t>-- DII</a:t>
            </a:r>
            <a:r>
              <a:rPr kumimoji="1" lang="zh-CN" altLang="en-US" dirty="0"/>
              <a:t>数据库</a:t>
            </a:r>
          </a:p>
        </p:txBody>
      </p:sp>
      <p:pic>
        <p:nvPicPr>
          <p:cNvPr id="4" name="Picture 2">
            <a:extLst>
              <a:ext uri="{FF2B5EF4-FFF2-40B4-BE49-F238E27FC236}">
                <a16:creationId xmlns="" xmlns:a16="http://schemas.microsoft.com/office/drawing/2014/main" id="{92E610C3-31FB-8A49-A5BA-917035D99F16}"/>
              </a:ext>
            </a:extLst>
          </p:cNvPr>
          <p:cNvPicPr>
            <a:picLocks noChangeAspect="1" noChangeArrowheads="1"/>
          </p:cNvPicPr>
          <p:nvPr/>
        </p:nvPicPr>
        <p:blipFill>
          <a:blip r:embed="rId2"/>
          <a:srcRect/>
          <a:stretch>
            <a:fillRect/>
          </a:stretch>
        </p:blipFill>
        <p:spPr bwMode="auto">
          <a:xfrm>
            <a:off x="1743555" y="1269554"/>
            <a:ext cx="8457862" cy="4970364"/>
          </a:xfrm>
          <a:prstGeom prst="rect">
            <a:avLst/>
          </a:prstGeom>
          <a:noFill/>
          <a:ln w="19050">
            <a:noFill/>
            <a:miter lim="800000"/>
            <a:headEnd/>
            <a:tailEnd/>
          </a:ln>
        </p:spPr>
      </p:pic>
      <p:sp>
        <p:nvSpPr>
          <p:cNvPr id="5" name="Rectangle 10">
            <a:extLst>
              <a:ext uri="{FF2B5EF4-FFF2-40B4-BE49-F238E27FC236}">
                <a16:creationId xmlns="" xmlns:a16="http://schemas.microsoft.com/office/drawing/2014/main" id="{3C5E849E-E0F4-BF47-A20E-D6AC5C7C9F7E}"/>
              </a:ext>
            </a:extLst>
          </p:cNvPr>
          <p:cNvSpPr>
            <a:spLocks noChangeArrowheads="1"/>
          </p:cNvSpPr>
          <p:nvPr/>
        </p:nvSpPr>
        <p:spPr bwMode="auto">
          <a:xfrm>
            <a:off x="4006975" y="2853258"/>
            <a:ext cx="4536504" cy="216050"/>
          </a:xfrm>
          <a:prstGeom prst="rect">
            <a:avLst/>
          </a:prstGeom>
          <a:noFill/>
          <a:ln w="222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latin typeface="微软雅黑" pitchFamily="34" charset="-122"/>
              <a:ea typeface="微软雅黑" pitchFamily="34" charset="-122"/>
            </a:endParaRPr>
          </a:p>
        </p:txBody>
      </p:sp>
      <p:sp>
        <p:nvSpPr>
          <p:cNvPr id="6" name="线形标注 1 5">
            <a:extLst>
              <a:ext uri="{FF2B5EF4-FFF2-40B4-BE49-F238E27FC236}">
                <a16:creationId xmlns="" xmlns:a16="http://schemas.microsoft.com/office/drawing/2014/main" id="{D000FB0C-3CE4-9447-9A01-EC49539661CC}"/>
              </a:ext>
            </a:extLst>
          </p:cNvPr>
          <p:cNvSpPr/>
          <p:nvPr/>
        </p:nvSpPr>
        <p:spPr>
          <a:xfrm>
            <a:off x="9767614" y="3084520"/>
            <a:ext cx="1921290" cy="997150"/>
          </a:xfrm>
          <a:prstGeom prst="borderCallout1">
            <a:avLst>
              <a:gd name="adj1" fmla="val 38227"/>
              <a:gd name="adj2" fmla="val -5136"/>
              <a:gd name="adj3" fmla="val -6766"/>
              <a:gd name="adj4" fmla="val -65413"/>
            </a:avLst>
          </a:prstGeom>
          <a:noFill/>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1900" b="1" dirty="0">
                <a:solidFill>
                  <a:schemeClr val="tx1"/>
                </a:solidFill>
                <a:latin typeface="微软雅黑" pitchFamily="34" charset="-122"/>
                <a:ea typeface="微软雅黑" pitchFamily="34" charset="-122"/>
              </a:rPr>
              <a:t>一部分</a:t>
            </a:r>
            <a:r>
              <a:rPr lang="zh-CN" altLang="en-US" sz="1900" b="1" dirty="0">
                <a:solidFill>
                  <a:srgbClr val="FF0000"/>
                </a:solidFill>
                <a:latin typeface="微软雅黑" pitchFamily="34" charset="-122"/>
                <a:ea typeface="微软雅黑" pitchFamily="34" charset="-122"/>
              </a:rPr>
              <a:t>同族专利号</a:t>
            </a:r>
            <a:r>
              <a:rPr lang="zh-CN" altLang="en-US" sz="1900" b="1" dirty="0">
                <a:solidFill>
                  <a:schemeClr val="tx1"/>
                </a:solidFill>
                <a:latin typeface="微软雅黑" pitchFamily="34" charset="-122"/>
                <a:ea typeface="微软雅黑" pitchFamily="34" charset="-122"/>
              </a:rPr>
              <a:t>，详细的点击题目进入查看</a:t>
            </a:r>
          </a:p>
        </p:txBody>
      </p:sp>
    </p:spTree>
    <p:extLst>
      <p:ext uri="{BB962C8B-B14F-4D97-AF65-F5344CB8AC3E}">
        <p14:creationId xmlns:p14="http://schemas.microsoft.com/office/powerpoint/2010/main" val="40357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upRigh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同族专利的查找网站 </a:t>
            </a:r>
            <a:r>
              <a:rPr kumimoji="1" lang="en-US" altLang="zh-Hans" dirty="0"/>
              <a:t>-- DII</a:t>
            </a:r>
            <a:r>
              <a:rPr kumimoji="1" lang="zh-CN" altLang="en-US" dirty="0"/>
              <a:t>数据库</a:t>
            </a:r>
          </a:p>
        </p:txBody>
      </p:sp>
      <p:pic>
        <p:nvPicPr>
          <p:cNvPr id="4" name="Picture 2">
            <a:extLst>
              <a:ext uri="{FF2B5EF4-FFF2-40B4-BE49-F238E27FC236}">
                <a16:creationId xmlns="" xmlns:a16="http://schemas.microsoft.com/office/drawing/2014/main" id="{F28EDE8C-01DF-204D-A566-B56EE3D6920B}"/>
              </a:ext>
            </a:extLst>
          </p:cNvPr>
          <p:cNvPicPr>
            <a:picLocks noChangeAspect="1" noChangeArrowheads="1"/>
          </p:cNvPicPr>
          <p:nvPr/>
        </p:nvPicPr>
        <p:blipFill>
          <a:blip r:embed="rId2"/>
          <a:srcRect b="22661"/>
          <a:stretch>
            <a:fillRect/>
          </a:stretch>
        </p:blipFill>
        <p:spPr bwMode="auto">
          <a:xfrm>
            <a:off x="1342680" y="1197546"/>
            <a:ext cx="9103453" cy="5573430"/>
          </a:xfrm>
          <a:prstGeom prst="rect">
            <a:avLst/>
          </a:prstGeom>
          <a:noFill/>
          <a:ln w="19050">
            <a:solidFill>
              <a:srgbClr val="0070C0"/>
            </a:solidFill>
            <a:miter lim="800000"/>
            <a:headEnd/>
            <a:tailEnd/>
          </a:ln>
        </p:spPr>
      </p:pic>
      <p:sp>
        <p:nvSpPr>
          <p:cNvPr id="5" name="Rectangle 10">
            <a:extLst>
              <a:ext uri="{FF2B5EF4-FFF2-40B4-BE49-F238E27FC236}">
                <a16:creationId xmlns="" xmlns:a16="http://schemas.microsoft.com/office/drawing/2014/main" id="{7DF6C4B3-D81E-B543-A119-DD0C6759303C}"/>
              </a:ext>
            </a:extLst>
          </p:cNvPr>
          <p:cNvSpPr>
            <a:spLocks noChangeArrowheads="1"/>
          </p:cNvSpPr>
          <p:nvPr/>
        </p:nvSpPr>
        <p:spPr bwMode="auto">
          <a:xfrm>
            <a:off x="1342680" y="3419940"/>
            <a:ext cx="8856957" cy="928909"/>
          </a:xfrm>
          <a:prstGeom prst="rect">
            <a:avLst/>
          </a:prstGeom>
          <a:noFill/>
          <a:ln w="22225">
            <a:solidFill>
              <a:srgbClr val="C00000"/>
            </a:solidFill>
            <a:miter lim="800000"/>
            <a:headEnd/>
            <a:tailEnd/>
          </a:ln>
          <a:extLst/>
        </p:spPr>
        <p:txBody>
          <a:bodyPr wrap="none" lIns="108850" tIns="54425" rIns="108850" bIns="54425" anchor="ctr"/>
          <a:lstStyle/>
          <a:p>
            <a:endParaRPr lang="zh-CN" altLang="en-US">
              <a:latin typeface="微软雅黑" pitchFamily="34" charset="-122"/>
              <a:ea typeface="微软雅黑" pitchFamily="34" charset="-122"/>
            </a:endParaRPr>
          </a:p>
        </p:txBody>
      </p:sp>
      <p:sp>
        <p:nvSpPr>
          <p:cNvPr id="6" name="椭圆 5">
            <a:extLst>
              <a:ext uri="{FF2B5EF4-FFF2-40B4-BE49-F238E27FC236}">
                <a16:creationId xmlns="" xmlns:a16="http://schemas.microsoft.com/office/drawing/2014/main" id="{4753D2BA-B9EB-5F4F-81F8-62E818944595}"/>
              </a:ext>
            </a:extLst>
          </p:cNvPr>
          <p:cNvSpPr/>
          <p:nvPr/>
        </p:nvSpPr>
        <p:spPr bwMode="auto">
          <a:xfrm>
            <a:off x="6482896" y="3645818"/>
            <a:ext cx="1268494" cy="285818"/>
          </a:xfrm>
          <a:prstGeom prst="ellipse">
            <a:avLst/>
          </a:prstGeom>
          <a:noFill/>
          <a:ln w="19050">
            <a:solidFill>
              <a:srgbClr val="C00000"/>
            </a:solidFill>
            <a:miter lim="800000"/>
            <a:headEnd/>
            <a:tailEnd/>
          </a:ln>
          <a:extLst/>
        </p:spPr>
        <p:txBody>
          <a:bodyPr wrap="none" lIns="108850" tIns="54425" rIns="108850" bIns="54425" rtlCol="0" anchor="ctr"/>
          <a:lstStyle/>
          <a:p>
            <a:pPr algn="ctr"/>
            <a:endParaRPr lang="zh-CN" altLang="en-US">
              <a:latin typeface="微软雅黑" pitchFamily="34" charset="-122"/>
              <a:ea typeface="微软雅黑" pitchFamily="34" charset="-122"/>
            </a:endParaRPr>
          </a:p>
        </p:txBody>
      </p:sp>
      <p:sp>
        <p:nvSpPr>
          <p:cNvPr id="7" name="线形标注 1 6">
            <a:extLst>
              <a:ext uri="{FF2B5EF4-FFF2-40B4-BE49-F238E27FC236}">
                <a16:creationId xmlns="" xmlns:a16="http://schemas.microsoft.com/office/drawing/2014/main" id="{BD35F008-D0F5-C844-8D87-13F3D69224A4}"/>
              </a:ext>
            </a:extLst>
          </p:cNvPr>
          <p:cNvSpPr/>
          <p:nvPr/>
        </p:nvSpPr>
        <p:spPr>
          <a:xfrm>
            <a:off x="8095211" y="4693004"/>
            <a:ext cx="2104424" cy="753015"/>
          </a:xfrm>
          <a:prstGeom prst="borderCallout1">
            <a:avLst>
              <a:gd name="adj1" fmla="val 38227"/>
              <a:gd name="adj2" fmla="val -5136"/>
              <a:gd name="adj3" fmla="val -104460"/>
              <a:gd name="adj4" fmla="val -33812"/>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微软雅黑" pitchFamily="34" charset="-122"/>
                <a:ea typeface="微软雅黑" pitchFamily="34" charset="-122"/>
              </a:rPr>
              <a:t>有</a:t>
            </a:r>
            <a:r>
              <a:rPr lang="zh-CN" altLang="en-US" sz="2000" b="1" dirty="0">
                <a:solidFill>
                  <a:srgbClr val="FF0000"/>
                </a:solidFill>
                <a:latin typeface="微软雅黑" pitchFamily="34" charset="-122"/>
                <a:ea typeface="微软雅黑" pitchFamily="34" charset="-122"/>
              </a:rPr>
              <a:t>原始</a:t>
            </a:r>
            <a:r>
              <a:rPr lang="en-US" altLang="zh-CN" sz="2000" b="1" dirty="0">
                <a:solidFill>
                  <a:srgbClr val="FF0000"/>
                </a:solidFill>
                <a:latin typeface="微软雅黑" pitchFamily="34" charset="-122"/>
                <a:ea typeface="微软雅黑" pitchFamily="34" charset="-122"/>
              </a:rPr>
              <a:t>PDF</a:t>
            </a:r>
            <a:r>
              <a:rPr lang="zh-CN" altLang="en-US" sz="2000" b="1" dirty="0">
                <a:solidFill>
                  <a:srgbClr val="FF0000"/>
                </a:solidFill>
                <a:latin typeface="微软雅黑" pitchFamily="34" charset="-122"/>
                <a:ea typeface="微软雅黑" pitchFamily="34" charset="-122"/>
              </a:rPr>
              <a:t>文件</a:t>
            </a:r>
            <a:r>
              <a:rPr lang="zh-CN" altLang="en-US" sz="2000" b="1" dirty="0">
                <a:solidFill>
                  <a:schemeClr val="tx1"/>
                </a:solidFill>
                <a:latin typeface="微软雅黑" pitchFamily="34" charset="-122"/>
                <a:ea typeface="微软雅黑" pitchFamily="34" charset="-122"/>
              </a:rPr>
              <a:t>，可直接打开</a:t>
            </a:r>
          </a:p>
        </p:txBody>
      </p:sp>
      <p:sp>
        <p:nvSpPr>
          <p:cNvPr id="8" name="线形标注 1 7">
            <a:extLst>
              <a:ext uri="{FF2B5EF4-FFF2-40B4-BE49-F238E27FC236}">
                <a16:creationId xmlns="" xmlns:a16="http://schemas.microsoft.com/office/drawing/2014/main" id="{463C1DBF-F354-E444-A354-2AA53E641E0D}"/>
              </a:ext>
            </a:extLst>
          </p:cNvPr>
          <p:cNvSpPr/>
          <p:nvPr/>
        </p:nvSpPr>
        <p:spPr>
          <a:xfrm>
            <a:off x="10079254" y="2709714"/>
            <a:ext cx="1532995" cy="538147"/>
          </a:xfrm>
          <a:prstGeom prst="borderCallout1">
            <a:avLst>
              <a:gd name="adj1" fmla="val 38227"/>
              <a:gd name="adj2" fmla="val -5136"/>
              <a:gd name="adj3" fmla="val 151884"/>
              <a:gd name="adj4" fmla="val -35521"/>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微软雅黑" pitchFamily="34" charset="-122"/>
                <a:ea typeface="微软雅黑" pitchFamily="34" charset="-122"/>
              </a:rPr>
              <a:t>同族专利号</a:t>
            </a:r>
          </a:p>
        </p:txBody>
      </p:sp>
    </p:spTree>
    <p:extLst>
      <p:ext uri="{BB962C8B-B14F-4D97-AF65-F5344CB8AC3E}">
        <p14:creationId xmlns:p14="http://schemas.microsoft.com/office/powerpoint/2010/main" val="20142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upRight)">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8" presetClass="entr" presetSubtype="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Right)">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CN" dirty="0"/>
              <a:t>1.6 </a:t>
            </a:r>
            <a:r>
              <a:rPr kumimoji="1" lang="zh-CN" altLang="en-US" dirty="0"/>
              <a:t>同族专利的查找网站 </a:t>
            </a:r>
            <a:r>
              <a:rPr kumimoji="1" lang="en-US" altLang="zh-Hans" dirty="0"/>
              <a:t>-- DII</a:t>
            </a:r>
            <a:r>
              <a:rPr kumimoji="1" lang="zh-CN" altLang="en-US" dirty="0"/>
              <a:t>数据库</a:t>
            </a:r>
          </a:p>
        </p:txBody>
      </p:sp>
      <p:pic>
        <p:nvPicPr>
          <p:cNvPr id="4" name="Picture 2">
            <a:extLst>
              <a:ext uri="{FF2B5EF4-FFF2-40B4-BE49-F238E27FC236}">
                <a16:creationId xmlns="" xmlns:a16="http://schemas.microsoft.com/office/drawing/2014/main" id="{4DCD0A01-E714-264A-8492-406A920C36C5}"/>
              </a:ext>
            </a:extLst>
          </p:cNvPr>
          <p:cNvPicPr>
            <a:picLocks noChangeAspect="1" noChangeArrowheads="1"/>
          </p:cNvPicPr>
          <p:nvPr/>
        </p:nvPicPr>
        <p:blipFill>
          <a:blip r:embed="rId2"/>
          <a:srcRect b="12016"/>
          <a:stretch>
            <a:fillRect/>
          </a:stretch>
        </p:blipFill>
        <p:spPr bwMode="auto">
          <a:xfrm>
            <a:off x="1918744" y="1269555"/>
            <a:ext cx="8532321" cy="5518026"/>
          </a:xfrm>
          <a:prstGeom prst="rect">
            <a:avLst/>
          </a:prstGeom>
          <a:noFill/>
          <a:ln w="19050">
            <a:noFill/>
            <a:miter lim="800000"/>
            <a:headEnd/>
            <a:tailEnd/>
          </a:ln>
        </p:spPr>
      </p:pic>
    </p:spTree>
    <p:extLst>
      <p:ext uri="{BB962C8B-B14F-4D97-AF65-F5344CB8AC3E}">
        <p14:creationId xmlns:p14="http://schemas.microsoft.com/office/powerpoint/2010/main" val="783238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Hans" dirty="0"/>
              <a:t>2</a:t>
            </a:r>
            <a:r>
              <a:rPr kumimoji="1" lang="zh-Hans" altLang="en-US" dirty="0"/>
              <a:t> </a:t>
            </a:r>
            <a:r>
              <a:rPr kumimoji="1" lang="zh-CN" altLang="en-US" dirty="0"/>
              <a:t>中文专利的检索</a:t>
            </a:r>
          </a:p>
        </p:txBody>
      </p:sp>
      <p:sp>
        <p:nvSpPr>
          <p:cNvPr id="6" name="TextBox 7">
            <a:extLst>
              <a:ext uri="{FF2B5EF4-FFF2-40B4-BE49-F238E27FC236}">
                <a16:creationId xmlns="" xmlns:a16="http://schemas.microsoft.com/office/drawing/2014/main" id="{FBA29DA0-85DF-3044-A2A6-3AC38F83B08A}"/>
              </a:ext>
            </a:extLst>
          </p:cNvPr>
          <p:cNvSpPr txBox="1"/>
          <p:nvPr/>
        </p:nvSpPr>
        <p:spPr>
          <a:xfrm>
            <a:off x="334566" y="1629595"/>
            <a:ext cx="11619069" cy="3295400"/>
          </a:xfrm>
          <a:prstGeom prst="rect">
            <a:avLst/>
          </a:prstGeom>
          <a:noFill/>
        </p:spPr>
        <p:txBody>
          <a:bodyPr wrap="square" lIns="108850" tIns="54425" rIns="108850" bIns="54425" rtlCol="0">
            <a:spAutoFit/>
          </a:bodyPr>
          <a:lstStyle/>
          <a:p>
            <a:pPr lvl="1">
              <a:spcBef>
                <a:spcPts val="714"/>
              </a:spcBef>
              <a:spcAft>
                <a:spcPts val="714"/>
              </a:spcAft>
              <a:buFont typeface="Wingdings" pitchFamily="2" charset="2"/>
              <a:buChar char="p"/>
            </a:pPr>
            <a:r>
              <a:rPr lang="zh-CN" altLang="en-US" sz="4300" dirty="0">
                <a:latin typeface="微软雅黑" pitchFamily="34" charset="-122"/>
                <a:ea typeface="微软雅黑" pitchFamily="34" charset="-122"/>
              </a:rPr>
              <a:t>国家知识产权局</a:t>
            </a:r>
            <a:endParaRPr lang="en-US" altLang="zh-CN" sz="4300" dirty="0">
              <a:latin typeface="微软雅黑" pitchFamily="34" charset="-122"/>
              <a:ea typeface="微软雅黑" pitchFamily="34" charset="-122"/>
            </a:endParaRPr>
          </a:p>
          <a:p>
            <a:pPr lvl="1">
              <a:spcBef>
                <a:spcPts val="714"/>
              </a:spcBef>
              <a:spcAft>
                <a:spcPts val="714"/>
              </a:spcAft>
              <a:buFont typeface="Wingdings" pitchFamily="2" charset="2"/>
              <a:buChar char="p"/>
            </a:pPr>
            <a:r>
              <a:rPr lang="zh-CN" altLang="en-US" sz="4300" dirty="0">
                <a:latin typeface="微软雅黑" pitchFamily="34" charset="-122"/>
                <a:ea typeface="微软雅黑" pitchFamily="34" charset="-122"/>
              </a:rPr>
              <a:t>万方数据</a:t>
            </a:r>
            <a:endParaRPr lang="en-US" altLang="zh-CN" sz="4300" dirty="0">
              <a:latin typeface="微软雅黑" pitchFamily="34" charset="-122"/>
              <a:ea typeface="微软雅黑" pitchFamily="34" charset="-122"/>
            </a:endParaRPr>
          </a:p>
          <a:p>
            <a:pPr lvl="1">
              <a:spcBef>
                <a:spcPts val="714"/>
              </a:spcBef>
              <a:spcAft>
                <a:spcPts val="714"/>
              </a:spcAft>
              <a:buFont typeface="Wingdings" pitchFamily="2" charset="2"/>
              <a:buChar char="p"/>
            </a:pPr>
            <a:r>
              <a:rPr lang="en-US" altLang="zh-CN" sz="4300" dirty="0">
                <a:latin typeface="微软雅黑" pitchFamily="34" charset="-122"/>
                <a:ea typeface="微软雅黑" pitchFamily="34" charset="-122"/>
                <a:cs typeface="Times New Roman" pitchFamily="18" charset="0"/>
              </a:rPr>
              <a:t>CNKI</a:t>
            </a:r>
          </a:p>
          <a:p>
            <a:pPr lvl="1">
              <a:spcBef>
                <a:spcPts val="714"/>
              </a:spcBef>
              <a:spcAft>
                <a:spcPts val="714"/>
              </a:spcAft>
              <a:buFont typeface="Wingdings" pitchFamily="2" charset="2"/>
              <a:buChar char="p"/>
            </a:pPr>
            <a:r>
              <a:rPr lang="zh-CN" altLang="en-US" sz="4300" dirty="0">
                <a:latin typeface="微软雅黑" pitchFamily="34" charset="-122"/>
                <a:ea typeface="微软雅黑" pitchFamily="34" charset="-122"/>
              </a:rPr>
              <a:t>其他可检索中文专利的网址</a:t>
            </a:r>
            <a:endParaRPr lang="en-US" altLang="zh-CN" sz="4300" dirty="0">
              <a:latin typeface="微软雅黑" pitchFamily="34" charset="-122"/>
              <a:ea typeface="微软雅黑" pitchFamily="34" charset="-122"/>
            </a:endParaRPr>
          </a:p>
        </p:txBody>
      </p:sp>
    </p:spTree>
    <p:extLst>
      <p:ext uri="{BB962C8B-B14F-4D97-AF65-F5344CB8AC3E}">
        <p14:creationId xmlns:p14="http://schemas.microsoft.com/office/powerpoint/2010/main" val="2749283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A2348B15-F397-6544-B968-9DF9CCEF2A6B}"/>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sp>
        <p:nvSpPr>
          <p:cNvPr id="4" name="TextBox 7">
            <a:extLst>
              <a:ext uri="{FF2B5EF4-FFF2-40B4-BE49-F238E27FC236}">
                <a16:creationId xmlns="" xmlns:a16="http://schemas.microsoft.com/office/drawing/2014/main" id="{866F2753-B178-8341-8950-35404AE67B4D}"/>
              </a:ext>
            </a:extLst>
          </p:cNvPr>
          <p:cNvSpPr txBox="1"/>
          <p:nvPr/>
        </p:nvSpPr>
        <p:spPr>
          <a:xfrm>
            <a:off x="334568" y="1413571"/>
            <a:ext cx="10943791" cy="4499849"/>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latin typeface="微软雅黑" pitchFamily="34" charset="-122"/>
              <a:ea typeface="微软雅黑" pitchFamily="34" charset="-122"/>
            </a:endParaRPr>
          </a:p>
          <a:p>
            <a:pPr marL="544251" indent="-544251">
              <a:lnSpc>
                <a:spcPct val="120000"/>
              </a:lnSpc>
              <a:buFont typeface="Wingdings" pitchFamily="2" charset="2"/>
              <a:buChar char="p"/>
            </a:pPr>
            <a:r>
              <a:rPr lang="zh-CN" altLang="en-US" sz="3300" dirty="0">
                <a:latin typeface="微软雅黑" pitchFamily="34" charset="-122"/>
                <a:ea typeface="微软雅黑" pitchFamily="34" charset="-122"/>
              </a:rPr>
              <a:t>该网站是由</a:t>
            </a:r>
            <a:r>
              <a:rPr lang="en-US" altLang="zh-CN" sz="3300" dirty="0">
                <a:latin typeface="微软雅黑" pitchFamily="34" charset="-122"/>
                <a:ea typeface="微软雅黑" pitchFamily="34" charset="-122"/>
              </a:rPr>
              <a:t>SIPO</a:t>
            </a:r>
            <a:r>
              <a:rPr lang="zh-CN" altLang="en-US" sz="3300" dirty="0">
                <a:latin typeface="微软雅黑" pitchFamily="34" charset="-122"/>
                <a:ea typeface="微软雅黑" pitchFamily="34" charset="-122"/>
              </a:rPr>
              <a:t>建立的</a:t>
            </a:r>
            <a:r>
              <a:rPr lang="zh-CN" altLang="en-US" sz="3300" b="1" dirty="0">
                <a:solidFill>
                  <a:srgbClr val="FF0000"/>
                </a:solidFill>
                <a:latin typeface="微软雅黑" pitchFamily="34" charset="-122"/>
                <a:ea typeface="微软雅黑" pitchFamily="34" charset="-122"/>
              </a:rPr>
              <a:t>政府性官方网站</a:t>
            </a:r>
            <a:r>
              <a:rPr lang="zh-CN" altLang="en-US" sz="3300" dirty="0">
                <a:latin typeface="微软雅黑" pitchFamily="34" charset="-122"/>
                <a:ea typeface="微软雅黑" pitchFamily="34" charset="-122"/>
              </a:rPr>
              <a:t>，提供中、英两种版本的中国专利检索系统。</a:t>
            </a:r>
            <a:endParaRPr lang="en-US" altLang="zh-CN" sz="3300" dirty="0">
              <a:latin typeface="微软雅黑" pitchFamily="34" charset="-122"/>
              <a:ea typeface="微软雅黑" pitchFamily="34" charset="-122"/>
            </a:endParaRPr>
          </a:p>
          <a:p>
            <a:pPr marL="544251" indent="-544251">
              <a:lnSpc>
                <a:spcPct val="120000"/>
              </a:lnSpc>
              <a:buFont typeface="Wingdings" pitchFamily="2" charset="2"/>
              <a:buChar char="p"/>
            </a:pPr>
            <a:r>
              <a:rPr lang="zh-CN" altLang="en-US" sz="3300" dirty="0">
                <a:latin typeface="微软雅黑" pitchFamily="34" charset="-122"/>
                <a:ea typeface="微软雅黑" pitchFamily="34" charset="-122"/>
              </a:rPr>
              <a:t>该网站除了提供中国专利检索功能，还提供与中国</a:t>
            </a:r>
            <a:r>
              <a:rPr lang="zh-CN" altLang="en-US" sz="3300" dirty="0">
                <a:solidFill>
                  <a:srgbClr val="FF0000"/>
                </a:solidFill>
                <a:latin typeface="微软雅黑" pitchFamily="34" charset="-122"/>
                <a:ea typeface="微软雅黑" pitchFamily="34" charset="-122"/>
              </a:rPr>
              <a:t>专利相关的多种信息服务</a:t>
            </a:r>
            <a:r>
              <a:rPr lang="zh-CN" altLang="en-US" sz="3300" dirty="0">
                <a:latin typeface="微软雅黑" pitchFamily="34" charset="-122"/>
                <a:ea typeface="微软雅黑" pitchFamily="34" charset="-122"/>
              </a:rPr>
              <a:t>，如近期专利公报的查询、专利证书发文信息查询、代理机构查询、法律状态查询、收费信息查询、年费计算、咨询台等，还可以链接到其他国家</a:t>
            </a:r>
            <a:r>
              <a:rPr lang="en-US" altLang="zh-CN" sz="3300" dirty="0">
                <a:latin typeface="微软雅黑" pitchFamily="34" charset="-122"/>
                <a:ea typeface="微软雅黑" pitchFamily="34" charset="-122"/>
              </a:rPr>
              <a:t>/</a:t>
            </a:r>
            <a:r>
              <a:rPr lang="zh-CN" altLang="en-US" sz="3300" dirty="0">
                <a:latin typeface="微软雅黑" pitchFamily="34" charset="-122"/>
                <a:ea typeface="微软雅黑" pitchFamily="34" charset="-122"/>
              </a:rPr>
              <a:t>地区的专利数据库。</a:t>
            </a:r>
          </a:p>
        </p:txBody>
      </p:sp>
      <p:sp>
        <p:nvSpPr>
          <p:cNvPr id="2" name="矩形 1">
            <a:extLst>
              <a:ext uri="{FF2B5EF4-FFF2-40B4-BE49-F238E27FC236}">
                <a16:creationId xmlns="" xmlns:a16="http://schemas.microsoft.com/office/drawing/2014/main" id="{D16FB8A7-B0C0-0C46-AF0B-999D4E13CCD2}"/>
              </a:ext>
            </a:extLst>
          </p:cNvPr>
          <p:cNvSpPr/>
          <p:nvPr/>
        </p:nvSpPr>
        <p:spPr>
          <a:xfrm>
            <a:off x="6239222" y="5446018"/>
            <a:ext cx="1512168" cy="5760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sz="3200" dirty="0">
                <a:solidFill>
                  <a:srgbClr val="C00000"/>
                </a:solidFill>
                <a:latin typeface="Microsoft YaHei" panose="020B0503020204020204" pitchFamily="34" charset="-122"/>
                <a:ea typeface="Microsoft YaHei" panose="020B0503020204020204" pitchFamily="34" charset="-122"/>
              </a:rPr>
              <a:t>需注册</a:t>
            </a:r>
            <a:endParaRPr kumimoji="1" lang="zh-CN" altLang="en-US" sz="32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8512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r>
              <a:rPr kumimoji="1" lang="en-US" altLang="zh-CN" dirty="0"/>
              <a:t>-</a:t>
            </a:r>
            <a:r>
              <a:rPr kumimoji="1" lang="en-US" altLang="zh-Hans" dirty="0"/>
              <a:t>-</a:t>
            </a:r>
            <a:r>
              <a:rPr kumimoji="1" lang="zh-CN" altLang="en-US" dirty="0"/>
              <a:t>工业产权分类</a:t>
            </a:r>
          </a:p>
        </p:txBody>
      </p:sp>
      <p:pic>
        <p:nvPicPr>
          <p:cNvPr id="5" name="Picture 6">
            <a:extLst>
              <a:ext uri="{FF2B5EF4-FFF2-40B4-BE49-F238E27FC236}">
                <a16:creationId xmlns="" xmlns:a16="http://schemas.microsoft.com/office/drawing/2014/main" id="{BEEA2442-BD3E-3E41-BD53-BD118586BB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630" y="1341563"/>
            <a:ext cx="10441160" cy="4832648"/>
          </a:xfrm>
          <a:prstGeom prst="rect">
            <a:avLst/>
          </a:prstGeom>
          <a:noFill/>
          <a:ln w="19050" algn="ctr">
            <a:solidFill>
              <a:srgbClr val="B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9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5FBAEE0F-B4DB-1347-8EBD-4D27D121D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001" y="1252992"/>
            <a:ext cx="9458695" cy="5606597"/>
          </a:xfrm>
          <a:prstGeom prst="rect">
            <a:avLst/>
          </a:prstGeom>
        </p:spPr>
      </p:pic>
      <p:sp>
        <p:nvSpPr>
          <p:cNvPr id="5" name="Rectangle 4">
            <a:extLst>
              <a:ext uri="{FF2B5EF4-FFF2-40B4-BE49-F238E27FC236}">
                <a16:creationId xmlns="" xmlns:a16="http://schemas.microsoft.com/office/drawing/2014/main" id="{B96983DA-A9D6-4642-B4F8-B9B3C2AF3554}"/>
              </a:ext>
            </a:extLst>
          </p:cNvPr>
          <p:cNvSpPr>
            <a:spLocks noChangeArrowheads="1"/>
          </p:cNvSpPr>
          <p:nvPr/>
        </p:nvSpPr>
        <p:spPr bwMode="auto">
          <a:xfrm>
            <a:off x="7108900" y="6308975"/>
            <a:ext cx="642942" cy="285752"/>
          </a:xfrm>
          <a:prstGeom prst="rect">
            <a:avLst/>
          </a:prstGeom>
          <a:noFill/>
          <a:ln w="28575">
            <a:solidFill>
              <a:srgbClr val="C00000"/>
            </a:solidFill>
            <a:miter lim="800000"/>
            <a:headEnd/>
            <a:tailEnd/>
          </a:ln>
          <a:extLst/>
        </p:spPr>
        <p:txBody>
          <a:bodyPr wrap="none" lIns="108850" tIns="54425" rIns="108850" bIns="54425" anchor="ctr"/>
          <a:lstStyle/>
          <a:p>
            <a:endParaRPr lang="zh-CN" altLang="en-US"/>
          </a:p>
        </p:txBody>
      </p:sp>
      <p:sp>
        <p:nvSpPr>
          <p:cNvPr id="6" name="下箭头 5">
            <a:extLst>
              <a:ext uri="{FF2B5EF4-FFF2-40B4-BE49-F238E27FC236}">
                <a16:creationId xmlns="" xmlns:a16="http://schemas.microsoft.com/office/drawing/2014/main" id="{04C48D54-076E-FD44-9FE1-BB1801914AB7}"/>
              </a:ext>
            </a:extLst>
          </p:cNvPr>
          <p:cNvSpPr/>
          <p:nvPr/>
        </p:nvSpPr>
        <p:spPr>
          <a:xfrm rot="5400000">
            <a:off x="7835372" y="6154008"/>
            <a:ext cx="479991" cy="504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
        <p:nvSpPr>
          <p:cNvPr id="9" name="标题 2">
            <a:extLst>
              <a:ext uri="{FF2B5EF4-FFF2-40B4-BE49-F238E27FC236}">
                <a16:creationId xmlns="" xmlns:a16="http://schemas.microsoft.com/office/drawing/2014/main" id="{EBF1AB28-F3C0-8841-B6A5-1305A10ACA0C}"/>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spTree>
    <p:extLst>
      <p:ext uri="{BB962C8B-B14F-4D97-AF65-F5344CB8AC3E}">
        <p14:creationId xmlns:p14="http://schemas.microsoft.com/office/powerpoint/2010/main" val="77954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6FBB5C83-4EBB-1F4F-BC42-A2E1914B0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624" y="1269554"/>
            <a:ext cx="9648787" cy="5537358"/>
          </a:xfrm>
          <a:prstGeom prst="rect">
            <a:avLst/>
          </a:prstGeom>
        </p:spPr>
      </p:pic>
      <p:sp>
        <p:nvSpPr>
          <p:cNvPr id="5" name="Rectangle 4">
            <a:extLst>
              <a:ext uri="{FF2B5EF4-FFF2-40B4-BE49-F238E27FC236}">
                <a16:creationId xmlns="" xmlns:a16="http://schemas.microsoft.com/office/drawing/2014/main" id="{D2F111CB-B8F1-6C4B-B0E8-0FEDA1E6E523}"/>
              </a:ext>
            </a:extLst>
          </p:cNvPr>
          <p:cNvSpPr>
            <a:spLocks noChangeArrowheads="1"/>
          </p:cNvSpPr>
          <p:nvPr/>
        </p:nvSpPr>
        <p:spPr bwMode="auto">
          <a:xfrm>
            <a:off x="3934966" y="2349675"/>
            <a:ext cx="1296144" cy="360040"/>
          </a:xfrm>
          <a:prstGeom prst="rect">
            <a:avLst/>
          </a:prstGeom>
          <a:noFill/>
          <a:ln w="28575">
            <a:solidFill>
              <a:srgbClr val="C00000"/>
            </a:solidFill>
            <a:miter lim="800000"/>
            <a:headEnd/>
            <a:tailEnd/>
          </a:ln>
          <a:extLst/>
        </p:spPr>
        <p:txBody>
          <a:bodyPr wrap="none" lIns="108850" tIns="54425" rIns="108850" bIns="54425" anchor="ctr"/>
          <a:lstStyle/>
          <a:p>
            <a:endParaRPr lang="zh-CN" altLang="en-US"/>
          </a:p>
        </p:txBody>
      </p:sp>
      <p:sp>
        <p:nvSpPr>
          <p:cNvPr id="8" name="标题 2">
            <a:extLst>
              <a:ext uri="{FF2B5EF4-FFF2-40B4-BE49-F238E27FC236}">
                <a16:creationId xmlns="" xmlns:a16="http://schemas.microsoft.com/office/drawing/2014/main" id="{85D9A8FC-2581-0747-AF8B-6DC7CBA977FE}"/>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spTree>
    <p:extLst>
      <p:ext uri="{BB962C8B-B14F-4D97-AF65-F5344CB8AC3E}">
        <p14:creationId xmlns:p14="http://schemas.microsoft.com/office/powerpoint/2010/main" val="242022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3" name="Picture 3">
            <a:extLst>
              <a:ext uri="{FF2B5EF4-FFF2-40B4-BE49-F238E27FC236}">
                <a16:creationId xmlns="" xmlns:a16="http://schemas.microsoft.com/office/drawing/2014/main" id="{E9661DD9-8518-7945-A1F1-6B4BCF767D15}"/>
              </a:ext>
            </a:extLst>
          </p:cNvPr>
          <p:cNvPicPr>
            <a:picLocks noChangeAspect="1" noChangeArrowheads="1"/>
          </p:cNvPicPr>
          <p:nvPr/>
        </p:nvPicPr>
        <p:blipFill>
          <a:blip r:embed="rId2"/>
          <a:srcRect/>
          <a:stretch>
            <a:fillRect/>
          </a:stretch>
        </p:blipFill>
        <p:spPr bwMode="auto">
          <a:xfrm>
            <a:off x="190552" y="1284338"/>
            <a:ext cx="11657013" cy="5457825"/>
          </a:xfrm>
          <a:prstGeom prst="rect">
            <a:avLst/>
          </a:prstGeom>
          <a:noFill/>
          <a:ln w="9525">
            <a:noFill/>
            <a:miter lim="800000"/>
            <a:headEnd/>
            <a:tailEnd/>
          </a:ln>
          <a:effectLst/>
        </p:spPr>
      </p:pic>
      <p:sp>
        <p:nvSpPr>
          <p:cNvPr id="4" name="线形标注 1 3">
            <a:extLst>
              <a:ext uri="{FF2B5EF4-FFF2-40B4-BE49-F238E27FC236}">
                <a16:creationId xmlns="" xmlns:a16="http://schemas.microsoft.com/office/drawing/2014/main" id="{0F923980-09B1-2C4B-AD37-CEA37DAAC47E}"/>
              </a:ext>
            </a:extLst>
          </p:cNvPr>
          <p:cNvSpPr/>
          <p:nvPr/>
        </p:nvSpPr>
        <p:spPr>
          <a:xfrm>
            <a:off x="3070870" y="3042531"/>
            <a:ext cx="1247976" cy="432084"/>
          </a:xfrm>
          <a:prstGeom prst="borderCallout1">
            <a:avLst>
              <a:gd name="adj1" fmla="val 38227"/>
              <a:gd name="adj2" fmla="val -5136"/>
              <a:gd name="adj3" fmla="val -113358"/>
              <a:gd name="adj4" fmla="val -73762"/>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微软雅黑" pitchFamily="34" charset="-122"/>
                <a:ea typeface="微软雅黑" pitchFamily="34" charset="-122"/>
              </a:rPr>
              <a:t>常规检索</a:t>
            </a:r>
          </a:p>
        </p:txBody>
      </p:sp>
      <p:sp>
        <p:nvSpPr>
          <p:cNvPr id="6" name="Rectangle 4">
            <a:extLst>
              <a:ext uri="{FF2B5EF4-FFF2-40B4-BE49-F238E27FC236}">
                <a16:creationId xmlns="" xmlns:a16="http://schemas.microsoft.com/office/drawing/2014/main" id="{28AB9123-F082-2242-ABF8-EFEA26F9F7C1}"/>
              </a:ext>
            </a:extLst>
          </p:cNvPr>
          <p:cNvSpPr>
            <a:spLocks noChangeArrowheads="1"/>
          </p:cNvSpPr>
          <p:nvPr/>
        </p:nvSpPr>
        <p:spPr bwMode="auto">
          <a:xfrm>
            <a:off x="2166116" y="5664893"/>
            <a:ext cx="1214446" cy="35719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25903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6" name="Picture 2">
            <a:extLst>
              <a:ext uri="{FF2B5EF4-FFF2-40B4-BE49-F238E27FC236}">
                <a16:creationId xmlns="" xmlns:a16="http://schemas.microsoft.com/office/drawing/2014/main" id="{81F6EAA3-20C5-B944-9AA4-38C663F34F83}"/>
              </a:ext>
            </a:extLst>
          </p:cNvPr>
          <p:cNvPicPr>
            <a:picLocks noChangeAspect="1" noChangeArrowheads="1"/>
          </p:cNvPicPr>
          <p:nvPr/>
        </p:nvPicPr>
        <p:blipFill>
          <a:blip r:embed="rId2"/>
          <a:srcRect/>
          <a:stretch>
            <a:fillRect/>
          </a:stretch>
        </p:blipFill>
        <p:spPr bwMode="auto">
          <a:xfrm>
            <a:off x="622598" y="1269555"/>
            <a:ext cx="11041352" cy="5552106"/>
          </a:xfrm>
          <a:prstGeom prst="rect">
            <a:avLst/>
          </a:prstGeom>
          <a:noFill/>
          <a:ln w="9525">
            <a:noFill/>
            <a:miter lim="800000"/>
            <a:headEnd/>
            <a:tailEnd/>
          </a:ln>
          <a:effectLst/>
        </p:spPr>
      </p:pic>
      <p:sp>
        <p:nvSpPr>
          <p:cNvPr id="7" name="线形标注 1 6">
            <a:extLst>
              <a:ext uri="{FF2B5EF4-FFF2-40B4-BE49-F238E27FC236}">
                <a16:creationId xmlns="" xmlns:a16="http://schemas.microsoft.com/office/drawing/2014/main" id="{E9E7CDAF-EE96-1444-8FBB-55AF58DF36E7}"/>
              </a:ext>
            </a:extLst>
          </p:cNvPr>
          <p:cNvSpPr/>
          <p:nvPr/>
        </p:nvSpPr>
        <p:spPr>
          <a:xfrm>
            <a:off x="3862958" y="2853694"/>
            <a:ext cx="1247976" cy="432084"/>
          </a:xfrm>
          <a:prstGeom prst="borderCallout1">
            <a:avLst>
              <a:gd name="adj1" fmla="val 38227"/>
              <a:gd name="adj2" fmla="val -5136"/>
              <a:gd name="adj3" fmla="val -104892"/>
              <a:gd name="adj4" fmla="val -50315"/>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微软雅黑" pitchFamily="34" charset="-122"/>
                <a:ea typeface="微软雅黑" pitchFamily="34" charset="-122"/>
              </a:rPr>
              <a:t>高级检索</a:t>
            </a:r>
          </a:p>
        </p:txBody>
      </p:sp>
    </p:spTree>
    <p:extLst>
      <p:ext uri="{BB962C8B-B14F-4D97-AF65-F5344CB8AC3E}">
        <p14:creationId xmlns:p14="http://schemas.microsoft.com/office/powerpoint/2010/main" val="97446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4" name="图片 3">
            <a:extLst>
              <a:ext uri="{FF2B5EF4-FFF2-40B4-BE49-F238E27FC236}">
                <a16:creationId xmlns="" xmlns:a16="http://schemas.microsoft.com/office/drawing/2014/main" id="{46DDC569-82A1-E24C-BFD5-E0C32638D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84" y="1269555"/>
            <a:ext cx="10952991" cy="5005009"/>
          </a:xfrm>
          <a:prstGeom prst="rect">
            <a:avLst/>
          </a:prstGeom>
        </p:spPr>
      </p:pic>
      <p:sp>
        <p:nvSpPr>
          <p:cNvPr id="6" name="Rectangle 4">
            <a:extLst>
              <a:ext uri="{FF2B5EF4-FFF2-40B4-BE49-F238E27FC236}">
                <a16:creationId xmlns="" xmlns:a16="http://schemas.microsoft.com/office/drawing/2014/main" id="{FAB0B3E8-F5F8-044F-A735-460A0C18B390}"/>
              </a:ext>
            </a:extLst>
          </p:cNvPr>
          <p:cNvSpPr>
            <a:spLocks noChangeArrowheads="1"/>
          </p:cNvSpPr>
          <p:nvPr/>
        </p:nvSpPr>
        <p:spPr bwMode="auto">
          <a:xfrm>
            <a:off x="4078982" y="3141763"/>
            <a:ext cx="1242790" cy="41765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7" name="Rectangle 4">
            <a:extLst>
              <a:ext uri="{FF2B5EF4-FFF2-40B4-BE49-F238E27FC236}">
                <a16:creationId xmlns="" xmlns:a16="http://schemas.microsoft.com/office/drawing/2014/main" id="{F86CBC2D-DC4D-9743-8B33-6DB5158E551A}"/>
              </a:ext>
            </a:extLst>
          </p:cNvPr>
          <p:cNvSpPr>
            <a:spLocks noChangeArrowheads="1"/>
          </p:cNvSpPr>
          <p:nvPr/>
        </p:nvSpPr>
        <p:spPr bwMode="auto">
          <a:xfrm>
            <a:off x="4078982" y="4956353"/>
            <a:ext cx="1242790" cy="41765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1656705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3" name="图片 2">
            <a:extLst>
              <a:ext uri="{FF2B5EF4-FFF2-40B4-BE49-F238E27FC236}">
                <a16:creationId xmlns="" xmlns:a16="http://schemas.microsoft.com/office/drawing/2014/main" id="{98867F53-60D3-1849-A9A0-1313A7F822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10" t="12441" r="8010" b="10110"/>
          <a:stretch/>
        </p:blipFill>
        <p:spPr>
          <a:xfrm>
            <a:off x="982640" y="1269554"/>
            <a:ext cx="8640961" cy="4980664"/>
          </a:xfrm>
          <a:prstGeom prst="rect">
            <a:avLst/>
          </a:prstGeom>
        </p:spPr>
      </p:pic>
      <p:sp>
        <p:nvSpPr>
          <p:cNvPr id="6" name="Rectangle 4">
            <a:extLst>
              <a:ext uri="{FF2B5EF4-FFF2-40B4-BE49-F238E27FC236}">
                <a16:creationId xmlns="" xmlns:a16="http://schemas.microsoft.com/office/drawing/2014/main" id="{23C7626F-FCB0-2348-9BC2-169F3AF2C137}"/>
              </a:ext>
            </a:extLst>
          </p:cNvPr>
          <p:cNvSpPr>
            <a:spLocks noChangeArrowheads="1"/>
          </p:cNvSpPr>
          <p:nvPr/>
        </p:nvSpPr>
        <p:spPr bwMode="auto">
          <a:xfrm>
            <a:off x="2854846" y="4149874"/>
            <a:ext cx="3672408" cy="2100344"/>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954816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3" name="图片 2">
            <a:extLst>
              <a:ext uri="{FF2B5EF4-FFF2-40B4-BE49-F238E27FC236}">
                <a16:creationId xmlns="" xmlns:a16="http://schemas.microsoft.com/office/drawing/2014/main" id="{FA893ACD-5042-CD40-87D1-8103CC1EE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6" y="1197546"/>
            <a:ext cx="10199663" cy="5181189"/>
          </a:xfrm>
          <a:prstGeom prst="rect">
            <a:avLst/>
          </a:prstGeom>
        </p:spPr>
      </p:pic>
      <p:sp>
        <p:nvSpPr>
          <p:cNvPr id="6" name="Rectangle 4">
            <a:extLst>
              <a:ext uri="{FF2B5EF4-FFF2-40B4-BE49-F238E27FC236}">
                <a16:creationId xmlns="" xmlns:a16="http://schemas.microsoft.com/office/drawing/2014/main" id="{C3FC766B-7B07-374A-B122-519868F902BB}"/>
              </a:ext>
            </a:extLst>
          </p:cNvPr>
          <p:cNvSpPr>
            <a:spLocks noChangeArrowheads="1"/>
          </p:cNvSpPr>
          <p:nvPr/>
        </p:nvSpPr>
        <p:spPr bwMode="auto">
          <a:xfrm>
            <a:off x="5375126" y="2853731"/>
            <a:ext cx="936104" cy="28803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7" name="Rectangle 4">
            <a:extLst>
              <a:ext uri="{FF2B5EF4-FFF2-40B4-BE49-F238E27FC236}">
                <a16:creationId xmlns="" xmlns:a16="http://schemas.microsoft.com/office/drawing/2014/main" id="{33D28EDA-2589-7F45-A084-81DAFEE37665}"/>
              </a:ext>
            </a:extLst>
          </p:cNvPr>
          <p:cNvSpPr>
            <a:spLocks noChangeArrowheads="1"/>
          </p:cNvSpPr>
          <p:nvPr/>
        </p:nvSpPr>
        <p:spPr bwMode="auto">
          <a:xfrm>
            <a:off x="5398395" y="4077867"/>
            <a:ext cx="912837" cy="576064"/>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4" name="线形标注 1 3">
            <a:extLst>
              <a:ext uri="{FF2B5EF4-FFF2-40B4-BE49-F238E27FC236}">
                <a16:creationId xmlns="" xmlns:a16="http://schemas.microsoft.com/office/drawing/2014/main" id="{7BE5423F-60CE-2C4C-8EC9-0E3F3EA5793E}"/>
              </a:ext>
            </a:extLst>
          </p:cNvPr>
          <p:cNvSpPr/>
          <p:nvPr/>
        </p:nvSpPr>
        <p:spPr>
          <a:xfrm>
            <a:off x="6887294" y="3933850"/>
            <a:ext cx="1440160" cy="432048"/>
          </a:xfrm>
          <a:prstGeom prst="borderCallout1">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1800" b="1" dirty="0">
                <a:solidFill>
                  <a:schemeClr val="tx1"/>
                </a:solidFill>
                <a:latin typeface="Microsoft YaHei" panose="020B0503020204020204" pitchFamily="34" charset="-122"/>
                <a:ea typeface="Microsoft YaHei" panose="020B0503020204020204" pitchFamily="34" charset="-122"/>
              </a:rPr>
              <a:t>非职务发明</a:t>
            </a:r>
            <a:endParaRPr lang="zh-CN" altLang="en-US" sz="1800" b="1" dirty="0">
              <a:solidFill>
                <a:schemeClr val="tx1"/>
              </a:solidFill>
              <a:latin typeface="Microsoft YaHei" panose="020B0503020204020204" pitchFamily="34" charset="-122"/>
              <a:ea typeface="Microsoft YaHei" panose="020B0503020204020204" pitchFamily="34" charset="-122"/>
            </a:endParaRPr>
          </a:p>
        </p:txBody>
      </p:sp>
      <p:sp>
        <p:nvSpPr>
          <p:cNvPr id="8" name="Rectangle 4">
            <a:extLst>
              <a:ext uri="{FF2B5EF4-FFF2-40B4-BE49-F238E27FC236}">
                <a16:creationId xmlns="" xmlns:a16="http://schemas.microsoft.com/office/drawing/2014/main" id="{B4CB050C-21C9-C548-B827-1EA65D8CF3E3}"/>
              </a:ext>
            </a:extLst>
          </p:cNvPr>
          <p:cNvSpPr>
            <a:spLocks noChangeArrowheads="1"/>
          </p:cNvSpPr>
          <p:nvPr/>
        </p:nvSpPr>
        <p:spPr bwMode="auto">
          <a:xfrm>
            <a:off x="5375126" y="5302003"/>
            <a:ext cx="3456384" cy="28803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2268786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3" name="图片 2">
            <a:extLst>
              <a:ext uri="{FF2B5EF4-FFF2-40B4-BE49-F238E27FC236}">
                <a16:creationId xmlns="" xmlns:a16="http://schemas.microsoft.com/office/drawing/2014/main" id="{1C11367D-DFCB-6A43-A57B-3222DB0F4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8" y="1269554"/>
            <a:ext cx="9505056" cy="5539929"/>
          </a:xfrm>
          <a:prstGeom prst="rect">
            <a:avLst/>
          </a:prstGeom>
        </p:spPr>
      </p:pic>
      <p:cxnSp>
        <p:nvCxnSpPr>
          <p:cNvPr id="6" name="直线连接符 5">
            <a:extLst>
              <a:ext uri="{FF2B5EF4-FFF2-40B4-BE49-F238E27FC236}">
                <a16:creationId xmlns="" xmlns:a16="http://schemas.microsoft.com/office/drawing/2014/main" id="{B000FA5B-A26D-4E40-ADA5-E42F4875E808}"/>
              </a:ext>
            </a:extLst>
          </p:cNvPr>
          <p:cNvCxnSpPr/>
          <p:nvPr/>
        </p:nvCxnSpPr>
        <p:spPr>
          <a:xfrm>
            <a:off x="1702718" y="3789834"/>
            <a:ext cx="46805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 xmlns:a16="http://schemas.microsoft.com/office/drawing/2014/main" id="{BB3000D6-64CB-8640-9DB7-CFA6B5D5957E}"/>
              </a:ext>
            </a:extLst>
          </p:cNvPr>
          <p:cNvCxnSpPr>
            <a:cxnSpLocks/>
          </p:cNvCxnSpPr>
          <p:nvPr/>
        </p:nvCxnSpPr>
        <p:spPr>
          <a:xfrm>
            <a:off x="5879182" y="4509914"/>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 xmlns:a16="http://schemas.microsoft.com/office/drawing/2014/main" id="{0A827C17-A596-3F40-8E59-56C829C8C5F2}"/>
              </a:ext>
            </a:extLst>
          </p:cNvPr>
          <p:cNvCxnSpPr>
            <a:cxnSpLocks/>
          </p:cNvCxnSpPr>
          <p:nvPr/>
        </p:nvCxnSpPr>
        <p:spPr>
          <a:xfrm>
            <a:off x="1342678" y="4869954"/>
            <a:ext cx="5400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 xmlns:a16="http://schemas.microsoft.com/office/drawing/2014/main" id="{0B06F6BB-A8AD-144D-9E2A-FDF09094EBD2}"/>
              </a:ext>
            </a:extLst>
          </p:cNvPr>
          <p:cNvCxnSpPr>
            <a:cxnSpLocks/>
          </p:cNvCxnSpPr>
          <p:nvPr/>
        </p:nvCxnSpPr>
        <p:spPr>
          <a:xfrm>
            <a:off x="1342678" y="5229994"/>
            <a:ext cx="2736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603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3" name="图片 2">
            <a:extLst>
              <a:ext uri="{FF2B5EF4-FFF2-40B4-BE49-F238E27FC236}">
                <a16:creationId xmlns="" xmlns:a16="http://schemas.microsoft.com/office/drawing/2014/main" id="{2F234B81-BEBC-2D43-B722-DD58E2EF1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98" y="1269554"/>
            <a:ext cx="10657184" cy="5503080"/>
          </a:xfrm>
          <a:prstGeom prst="rect">
            <a:avLst/>
          </a:prstGeom>
        </p:spPr>
      </p:pic>
      <p:cxnSp>
        <p:nvCxnSpPr>
          <p:cNvPr id="6" name="直线连接符 5">
            <a:extLst>
              <a:ext uri="{FF2B5EF4-FFF2-40B4-BE49-F238E27FC236}">
                <a16:creationId xmlns="" xmlns:a16="http://schemas.microsoft.com/office/drawing/2014/main" id="{DD0EE00B-921B-EF42-9EB2-7FD1AA30A7E4}"/>
              </a:ext>
            </a:extLst>
          </p:cNvPr>
          <p:cNvCxnSpPr>
            <a:cxnSpLocks/>
          </p:cNvCxnSpPr>
          <p:nvPr/>
        </p:nvCxnSpPr>
        <p:spPr>
          <a:xfrm>
            <a:off x="1342678" y="4437906"/>
            <a:ext cx="957706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 xmlns:a16="http://schemas.microsoft.com/office/drawing/2014/main" id="{CE45E0E3-0E00-F14A-B269-6777B7152179}"/>
              </a:ext>
            </a:extLst>
          </p:cNvPr>
          <p:cNvCxnSpPr>
            <a:cxnSpLocks/>
          </p:cNvCxnSpPr>
          <p:nvPr/>
        </p:nvCxnSpPr>
        <p:spPr>
          <a:xfrm>
            <a:off x="982638" y="4869954"/>
            <a:ext cx="99371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480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B3A1DDF-2FCE-5841-A516-6D319DCAC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86" y="38894"/>
            <a:ext cx="8496300" cy="6781800"/>
          </a:xfrm>
          <a:prstGeom prst="rect">
            <a:avLst/>
          </a:prstGeom>
        </p:spPr>
      </p:pic>
      <p:sp>
        <p:nvSpPr>
          <p:cNvPr id="3" name="矩形 2">
            <a:extLst>
              <a:ext uri="{FF2B5EF4-FFF2-40B4-BE49-F238E27FC236}">
                <a16:creationId xmlns="" xmlns:a16="http://schemas.microsoft.com/office/drawing/2014/main" id="{D83E526F-0966-D34F-8E96-23CDD8198327}"/>
              </a:ext>
            </a:extLst>
          </p:cNvPr>
          <p:cNvSpPr/>
          <p:nvPr/>
        </p:nvSpPr>
        <p:spPr>
          <a:xfrm>
            <a:off x="9263558" y="1708230"/>
            <a:ext cx="2016224" cy="1217509"/>
          </a:xfrm>
          <a:prstGeom prst="rect">
            <a:avLst/>
          </a:prstGeom>
          <a:noFill/>
          <a:extLst>
            <a:ext uri="{909E8E84-426E-40DD-AFC4-6F175D3DCCD1}">
              <a14:hiddenFill xmlns:a14="http://schemas.microsoft.com/office/drawing/2010/main">
                <a:solidFill>
                  <a:srgbClr val="FFFFFF"/>
                </a:solidFill>
              </a14:hiddenFill>
            </a:ext>
          </a:extLst>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rgbClr val="C00000"/>
                </a:solidFill>
                <a:latin typeface="微软雅黑" pitchFamily="34" charset="-122"/>
                <a:ea typeface="微软雅黑" pitchFamily="34" charset="-122"/>
              </a:rPr>
              <a:t>安徽省蚌埠市经开区南湖路</a:t>
            </a:r>
            <a:r>
              <a:rPr lang="en-US" altLang="zh-CN" sz="2000" b="1" dirty="0">
                <a:solidFill>
                  <a:srgbClr val="C00000"/>
                </a:solidFill>
                <a:latin typeface="微软雅黑" pitchFamily="34" charset="-122"/>
                <a:ea typeface="微软雅黑" pitchFamily="34" charset="-122"/>
              </a:rPr>
              <a:t>600</a:t>
            </a:r>
            <a:r>
              <a:rPr lang="zh-CN" altLang="en-US" sz="2000" b="1" dirty="0">
                <a:solidFill>
                  <a:srgbClr val="C00000"/>
                </a:solidFill>
                <a:latin typeface="微软雅黑" pitchFamily="34" charset="-122"/>
                <a:ea typeface="微软雅黑" pitchFamily="34" charset="-122"/>
              </a:rPr>
              <a:t>号市公安局</a:t>
            </a:r>
          </a:p>
        </p:txBody>
      </p:sp>
      <p:sp>
        <p:nvSpPr>
          <p:cNvPr id="4" name="Rectangle 4">
            <a:extLst>
              <a:ext uri="{FF2B5EF4-FFF2-40B4-BE49-F238E27FC236}">
                <a16:creationId xmlns="" xmlns:a16="http://schemas.microsoft.com/office/drawing/2014/main" id="{A77A5E74-2166-554B-9E96-EC666CF02FDA}"/>
              </a:ext>
            </a:extLst>
          </p:cNvPr>
          <p:cNvSpPr>
            <a:spLocks noChangeArrowheads="1"/>
          </p:cNvSpPr>
          <p:nvPr/>
        </p:nvSpPr>
        <p:spPr bwMode="auto">
          <a:xfrm>
            <a:off x="298644" y="261442"/>
            <a:ext cx="647911" cy="29943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3600" b="1" dirty="0">
                <a:solidFill>
                  <a:srgbClr val="C00000"/>
                </a:solidFill>
                <a:latin typeface="Microsoft YaHei" panose="020B0503020204020204" pitchFamily="34" charset="-122"/>
                <a:ea typeface="Microsoft YaHei" panose="020B0503020204020204" pitchFamily="34" charset="-122"/>
              </a:rPr>
              <a:t>花</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絮</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搜</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索</a:t>
            </a:r>
            <a:endParaRPr lang="zh-CN" altLang="en-US" sz="3600" b="1" dirty="0">
              <a:solidFill>
                <a:srgbClr val="C00000"/>
              </a:solidFill>
              <a:latin typeface="Microsoft YaHei" panose="020B0503020204020204" pitchFamily="34" charset="-122"/>
              <a:ea typeface="Microsoft YaHei" panose="020B0503020204020204" pitchFamily="34" charset="-122"/>
            </a:endParaRPr>
          </a:p>
        </p:txBody>
      </p:sp>
      <p:sp>
        <p:nvSpPr>
          <p:cNvPr id="5" name="Rectangle 4">
            <a:extLst>
              <a:ext uri="{FF2B5EF4-FFF2-40B4-BE49-F238E27FC236}">
                <a16:creationId xmlns="" xmlns:a16="http://schemas.microsoft.com/office/drawing/2014/main" id="{4CB37E94-EC3E-F74B-968D-70E619D20FC3}"/>
              </a:ext>
            </a:extLst>
          </p:cNvPr>
          <p:cNvSpPr>
            <a:spLocks noChangeArrowheads="1"/>
          </p:cNvSpPr>
          <p:nvPr/>
        </p:nvSpPr>
        <p:spPr bwMode="auto">
          <a:xfrm>
            <a:off x="1486694" y="38894"/>
            <a:ext cx="3960440" cy="43857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8" name="下箭头 7">
            <a:extLst>
              <a:ext uri="{FF2B5EF4-FFF2-40B4-BE49-F238E27FC236}">
                <a16:creationId xmlns="" xmlns:a16="http://schemas.microsoft.com/office/drawing/2014/main" id="{31FE80DC-29E3-654D-8A6C-6005328F2461}"/>
              </a:ext>
            </a:extLst>
          </p:cNvPr>
          <p:cNvSpPr/>
          <p:nvPr/>
        </p:nvSpPr>
        <p:spPr>
          <a:xfrm>
            <a:off x="9947312" y="3069755"/>
            <a:ext cx="648072" cy="720080"/>
          </a:xfrm>
          <a:prstGeom prst="downArrow">
            <a:avLst/>
          </a:prstGeom>
          <a:solidFill>
            <a:srgbClr val="B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A25CEBBC-3B22-7A43-A57A-8680EABC6487}"/>
              </a:ext>
            </a:extLst>
          </p:cNvPr>
          <p:cNvSpPr/>
          <p:nvPr/>
        </p:nvSpPr>
        <p:spPr>
          <a:xfrm>
            <a:off x="9263236" y="3910705"/>
            <a:ext cx="2016224" cy="648072"/>
          </a:xfrm>
          <a:prstGeom prst="rect">
            <a:avLst/>
          </a:prstGeom>
          <a:noFill/>
          <a:extLst>
            <a:ext uri="{909E8E84-426E-40DD-AFC4-6F175D3DCCD1}">
              <a14:hiddenFill xmlns:a14="http://schemas.microsoft.com/office/drawing/2010/main">
                <a:solidFill>
                  <a:srgbClr val="FFFFFF"/>
                </a:solidFill>
              </a14:hiddenFill>
            </a:ext>
          </a:extLst>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2000" b="1" dirty="0">
                <a:solidFill>
                  <a:srgbClr val="C00000"/>
                </a:solidFill>
                <a:latin typeface="微软雅黑" pitchFamily="34" charset="-122"/>
                <a:ea typeface="微软雅黑" pitchFamily="34" charset="-122"/>
              </a:rPr>
              <a:t>蚌埠公安局</a:t>
            </a:r>
          </a:p>
        </p:txBody>
      </p:sp>
    </p:spTree>
    <p:extLst>
      <p:ext uri="{BB962C8B-B14F-4D97-AF65-F5344CB8AC3E}">
        <p14:creationId xmlns:p14="http://schemas.microsoft.com/office/powerpoint/2010/main" val="347029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http://img2.imgtn.bdimg.com/it/u=68553445,950651827&amp;fm=21&amp;gp=0.jpg"/>
          <p:cNvSpPr>
            <a:spLocks noChangeAspect="1" noChangeArrowheads="1"/>
          </p:cNvSpPr>
          <p:nvPr/>
        </p:nvSpPr>
        <p:spPr bwMode="auto">
          <a:xfrm>
            <a:off x="207411" y="-183485"/>
            <a:ext cx="406347" cy="3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fontAlgn="base">
              <a:spcBef>
                <a:spcPct val="0"/>
              </a:spcBef>
              <a:spcAft>
                <a:spcPct val="0"/>
              </a:spcAft>
            </a:pPr>
            <a:endParaRPr lang="zh-CN" altLang="en-US" sz="1800" smtClean="0">
              <a:solidFill>
                <a:prstClr val="black"/>
              </a:solidFill>
              <a:latin typeface="Arial" panose="020B0604020202020204" pitchFamily="34" charset="0"/>
              <a:ea typeface="宋体" panose="02010600030101010101" pitchFamily="2" charset="-122"/>
            </a:endParaRPr>
          </a:p>
        </p:txBody>
      </p:sp>
      <p:sp>
        <p:nvSpPr>
          <p:cNvPr id="6147" name="AutoShape 4" descr="http://img2.imgtn.bdimg.com/it/u=68553445,950651827&amp;fm=21&amp;gp=0.jpg"/>
          <p:cNvSpPr>
            <a:spLocks noChangeAspect="1" noChangeArrowheads="1"/>
          </p:cNvSpPr>
          <p:nvPr/>
        </p:nvSpPr>
        <p:spPr bwMode="auto">
          <a:xfrm>
            <a:off x="207411" y="-183485"/>
            <a:ext cx="406347" cy="3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fontAlgn="base">
              <a:spcBef>
                <a:spcPct val="0"/>
              </a:spcBef>
              <a:spcAft>
                <a:spcPct val="0"/>
              </a:spcAft>
            </a:pPr>
            <a:endParaRPr lang="zh-CN" altLang="en-US" sz="1800" smtClean="0">
              <a:solidFill>
                <a:prstClr val="black"/>
              </a:solidFill>
              <a:latin typeface="Arial" panose="020B0604020202020204" pitchFamily="34" charset="0"/>
              <a:ea typeface="宋体" panose="02010600030101010101" pitchFamily="2" charset="-122"/>
            </a:endParaRPr>
          </a:p>
        </p:txBody>
      </p:sp>
      <p:pic>
        <p:nvPicPr>
          <p:cNvPr id="6148" name="Picture 6" descr="http://pic.pc6.com/up/2011-4/2011429135618730.jpg"/>
          <p:cNvPicPr>
            <a:picLocks noChangeAspect="1" noChangeArrowheads="1"/>
          </p:cNvPicPr>
          <p:nvPr/>
        </p:nvPicPr>
        <p:blipFill>
          <a:blip r:embed="rId2">
            <a:extLst>
              <a:ext uri="{28A0092B-C50C-407E-A947-70E740481C1C}">
                <a14:useLocalDpi xmlns:a14="http://schemas.microsoft.com/office/drawing/2010/main" val="0"/>
              </a:ext>
            </a:extLst>
          </a:blip>
          <a:srcRect r="7755"/>
          <a:stretch>
            <a:fillRect/>
          </a:stretch>
        </p:blipFill>
        <p:spPr bwMode="auto">
          <a:xfrm>
            <a:off x="0" y="42"/>
            <a:ext cx="6383036" cy="14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7" descr="C:\Users\Administrator\AppData\Roaming\Tencent\Users\383039222\QQ\WinTemp\RichOle\_(}WQ%{R]~YP$5BD`[_XWIN.png"/>
          <p:cNvPicPr>
            <a:picLocks noChangeAspect="1" noChangeArrowheads="1"/>
          </p:cNvPicPr>
          <p:nvPr/>
        </p:nvPicPr>
        <p:blipFill>
          <a:blip r:embed="rId3">
            <a:extLst>
              <a:ext uri="{28A0092B-C50C-407E-A947-70E740481C1C}">
                <a14:useLocalDpi xmlns:a14="http://schemas.microsoft.com/office/drawing/2010/main" val="0"/>
              </a:ext>
            </a:extLst>
          </a:blip>
          <a:srcRect r="21304"/>
          <a:stretch>
            <a:fillRect/>
          </a:stretch>
        </p:blipFill>
        <p:spPr bwMode="auto">
          <a:xfrm>
            <a:off x="0" y="1691713"/>
            <a:ext cx="6383036" cy="488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383041" y="411340"/>
            <a:ext cx="5807377" cy="2462783"/>
          </a:xfrm>
          <a:prstGeom prst="rect">
            <a:avLst/>
          </a:prstGeom>
        </p:spPr>
        <p:txBody>
          <a:bodyPr>
            <a:spAutoFit/>
          </a:bodyPr>
          <a:lstStyle/>
          <a:p>
            <a:pPr defTabSz="914400" fontAlgn="base">
              <a:spcBef>
                <a:spcPct val="0"/>
              </a:spcBef>
              <a:spcAft>
                <a:spcPct val="0"/>
              </a:spcAft>
              <a:defRPr/>
            </a:pPr>
            <a:r>
              <a:rPr lang="zh-CN" altLang="en-US" sz="1400" dirty="0">
                <a:solidFill>
                  <a:prstClr val="black"/>
                </a:solidFill>
              </a:rPr>
              <a:t>百度公司在其经营的百度文库上传韩寒、郝群（笔名慕容雪村）以及韩瑷莲（笔名何马）等代表性畅销作品，并向其他网络用户提供在线浏览和下载。为此，引起纠纷。</a:t>
            </a:r>
            <a:br>
              <a:rPr lang="zh-CN" altLang="en-US" sz="1400" dirty="0">
                <a:solidFill>
                  <a:prstClr val="black"/>
                </a:solidFill>
              </a:rPr>
            </a:br>
            <a:r>
              <a:rPr lang="zh-CN" altLang="en-US" sz="1400" dirty="0">
                <a:solidFill>
                  <a:prstClr val="black"/>
                </a:solidFill>
              </a:rPr>
              <a:t>　　韩寒、郝群、韩瑷莲三位作家以百度文库侵犯著作权为由将百度公司诉至北京市海淀区人民法院。</a:t>
            </a:r>
            <a:br>
              <a:rPr lang="zh-CN" altLang="en-US" sz="1400" dirty="0">
                <a:solidFill>
                  <a:prstClr val="black"/>
                </a:solidFill>
              </a:rPr>
            </a:br>
            <a:r>
              <a:rPr lang="zh-CN" altLang="en-US" sz="1400" dirty="0">
                <a:solidFill>
                  <a:prstClr val="black"/>
                </a:solidFill>
              </a:rPr>
              <a:t>　　法院认定，百度公司经营的百度文库上传韩寒、郝群、韩瑷莲的代表性畅销作品并向其他网络用户提供在线浏览和下载的行为，故百度公司的百度文库存在主观过错，应当承担相应的侵权责任。</a:t>
            </a:r>
            <a:br>
              <a:rPr lang="zh-CN" altLang="en-US" sz="1400" dirty="0">
                <a:solidFill>
                  <a:prstClr val="black"/>
                </a:solidFill>
              </a:rPr>
            </a:br>
            <a:r>
              <a:rPr lang="zh-CN" altLang="en-US" sz="1400" dirty="0">
                <a:solidFill>
                  <a:prstClr val="black"/>
                </a:solidFill>
              </a:rPr>
              <a:t>　　法院同时认为，百度公司对百度文库传播韩瑷莲的</a:t>
            </a:r>
            <a:r>
              <a:rPr lang="en-US" altLang="zh-CN" sz="1400" dirty="0">
                <a:solidFill>
                  <a:prstClr val="black"/>
                </a:solidFill>
              </a:rPr>
              <a:t>《</a:t>
            </a:r>
            <a:r>
              <a:rPr lang="zh-CN" altLang="en-US" sz="1400" dirty="0">
                <a:solidFill>
                  <a:prstClr val="black"/>
                </a:solidFill>
              </a:rPr>
              <a:t>藏地密码</a:t>
            </a:r>
            <a:r>
              <a:rPr lang="en-US" altLang="zh-CN" sz="1400" dirty="0">
                <a:solidFill>
                  <a:prstClr val="black"/>
                </a:solidFill>
              </a:rPr>
              <a:t>》</a:t>
            </a:r>
            <a:r>
              <a:rPr lang="zh-CN" altLang="en-US" sz="1400" dirty="0">
                <a:solidFill>
                  <a:prstClr val="black"/>
                </a:solidFill>
              </a:rPr>
              <a:t>（</a:t>
            </a:r>
            <a:r>
              <a:rPr lang="en-US" altLang="zh-CN" sz="1400" dirty="0">
                <a:solidFill>
                  <a:prstClr val="black"/>
                </a:solidFill>
              </a:rPr>
              <a:t>2-7</a:t>
            </a:r>
            <a:r>
              <a:rPr lang="zh-CN" altLang="en-US" sz="1400" dirty="0">
                <a:solidFill>
                  <a:prstClr val="black"/>
                </a:solidFill>
              </a:rPr>
              <a:t>、</a:t>
            </a:r>
            <a:r>
              <a:rPr lang="en-US" altLang="zh-CN" sz="1400" dirty="0">
                <a:solidFill>
                  <a:prstClr val="black"/>
                </a:solidFill>
              </a:rPr>
              <a:t>10</a:t>
            </a:r>
            <a:r>
              <a:rPr lang="zh-CN" altLang="en-US" sz="1400" dirty="0">
                <a:solidFill>
                  <a:prstClr val="black"/>
                </a:solidFill>
              </a:rPr>
              <a:t>）不存在过错，在及时删除侵权文档后，不应承担侵权责任。</a:t>
            </a:r>
            <a:br>
              <a:rPr lang="zh-CN" altLang="en-US" sz="1400" dirty="0">
                <a:solidFill>
                  <a:prstClr val="black"/>
                </a:solidFill>
              </a:rPr>
            </a:br>
            <a:r>
              <a:rPr lang="zh-CN" altLang="en-US" sz="1400" dirty="0">
                <a:solidFill>
                  <a:prstClr val="black"/>
                </a:solidFill>
              </a:rPr>
              <a:t>　　最终法院一审判决，百度赔偿经济损失</a:t>
            </a:r>
            <a:r>
              <a:rPr lang="en-US" altLang="zh-CN" sz="1400" dirty="0">
                <a:solidFill>
                  <a:prstClr val="black"/>
                </a:solidFill>
              </a:rPr>
              <a:t>17.3</a:t>
            </a:r>
            <a:r>
              <a:rPr lang="zh-CN" altLang="en-US" sz="1400" dirty="0">
                <a:solidFill>
                  <a:prstClr val="black"/>
                </a:solidFill>
              </a:rPr>
              <a:t>万元。</a:t>
            </a:r>
          </a:p>
        </p:txBody>
      </p:sp>
      <p:sp>
        <p:nvSpPr>
          <p:cNvPr id="8" name="矩形 7"/>
          <p:cNvSpPr/>
          <p:nvPr/>
        </p:nvSpPr>
        <p:spPr>
          <a:xfrm>
            <a:off x="6383041" y="4540800"/>
            <a:ext cx="5807377" cy="1169822"/>
          </a:xfrm>
          <a:prstGeom prst="rect">
            <a:avLst/>
          </a:prstGeom>
        </p:spPr>
        <p:txBody>
          <a:bodyPr>
            <a:spAutoFit/>
          </a:bodyPr>
          <a:lstStyle/>
          <a:p>
            <a:pPr defTabSz="914400" fontAlgn="base">
              <a:spcBef>
                <a:spcPct val="0"/>
              </a:spcBef>
              <a:spcAft>
                <a:spcPct val="0"/>
              </a:spcAft>
              <a:defRPr/>
            </a:pPr>
            <a:r>
              <a:rPr lang="zh-CN" altLang="en-US" sz="1400" dirty="0">
                <a:solidFill>
                  <a:prstClr val="black"/>
                </a:solidFill>
              </a:rPr>
              <a:t>“避风港”原则是指在发生著作权侵权案件时，当</a:t>
            </a:r>
            <a:r>
              <a:rPr lang="en-US" altLang="zh-CN" sz="1400" dirty="0">
                <a:solidFill>
                  <a:prstClr val="black"/>
                </a:solidFill>
              </a:rPr>
              <a:t>ISP</a:t>
            </a:r>
            <a:r>
              <a:rPr lang="zh-CN" altLang="en-US" sz="1400" dirty="0">
                <a:solidFill>
                  <a:prstClr val="black"/>
                </a:solidFill>
              </a:rPr>
              <a:t>（网络服务提供商）只提供空间服务，并不制作网页内容，如果</a:t>
            </a:r>
            <a:r>
              <a:rPr lang="en-US" altLang="zh-CN" sz="1400" dirty="0">
                <a:solidFill>
                  <a:prstClr val="black"/>
                </a:solidFill>
              </a:rPr>
              <a:t>ISP</a:t>
            </a:r>
            <a:r>
              <a:rPr lang="zh-CN" altLang="en-US" sz="1400" dirty="0">
                <a:solidFill>
                  <a:prstClr val="black"/>
                </a:solidFill>
              </a:rPr>
              <a:t>被告知侵权，则有删除的义务，否则就被视为侵权。如果侵权内容既不在</a:t>
            </a:r>
            <a:r>
              <a:rPr lang="en-US" altLang="zh-CN" sz="1400" dirty="0">
                <a:solidFill>
                  <a:prstClr val="black"/>
                </a:solidFill>
              </a:rPr>
              <a:t>ISP</a:t>
            </a:r>
            <a:r>
              <a:rPr lang="zh-CN" altLang="en-US" sz="1400" dirty="0">
                <a:solidFill>
                  <a:prstClr val="black"/>
                </a:solidFill>
              </a:rPr>
              <a:t>的服务器上存储，又没有被告知哪些内容应该删除，则</a:t>
            </a:r>
            <a:r>
              <a:rPr lang="en-US" altLang="zh-CN" sz="1400" dirty="0">
                <a:solidFill>
                  <a:prstClr val="black"/>
                </a:solidFill>
              </a:rPr>
              <a:t>ISP</a:t>
            </a:r>
            <a:r>
              <a:rPr lang="zh-CN" altLang="en-US" sz="1400" dirty="0">
                <a:solidFill>
                  <a:prstClr val="black"/>
                </a:solidFill>
              </a:rPr>
              <a:t>不承担侵权责任。 后来避风港原则也被应用在搜索引擎、网络存储、在线图书馆等方面。</a:t>
            </a:r>
          </a:p>
        </p:txBody>
      </p:sp>
    </p:spTree>
    <p:extLst>
      <p:ext uri="{BB962C8B-B14F-4D97-AF65-F5344CB8AC3E}">
        <p14:creationId xmlns:p14="http://schemas.microsoft.com/office/powerpoint/2010/main" val="5708395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20A24AE2-03BA-2142-B0A1-BC5D1FCEE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956" y="32545"/>
            <a:ext cx="8572500" cy="6794500"/>
          </a:xfrm>
          <a:prstGeom prst="rect">
            <a:avLst/>
          </a:prstGeom>
        </p:spPr>
      </p:pic>
      <p:sp>
        <p:nvSpPr>
          <p:cNvPr id="6" name="Rectangle 4">
            <a:extLst>
              <a:ext uri="{FF2B5EF4-FFF2-40B4-BE49-F238E27FC236}">
                <a16:creationId xmlns="" xmlns:a16="http://schemas.microsoft.com/office/drawing/2014/main" id="{5F6E4F13-E242-AC4D-9D29-D5C5614A5681}"/>
              </a:ext>
            </a:extLst>
          </p:cNvPr>
          <p:cNvSpPr>
            <a:spLocks noChangeArrowheads="1"/>
          </p:cNvSpPr>
          <p:nvPr/>
        </p:nvSpPr>
        <p:spPr bwMode="auto">
          <a:xfrm>
            <a:off x="298644" y="261442"/>
            <a:ext cx="647911" cy="29943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3600" b="1" dirty="0">
                <a:solidFill>
                  <a:srgbClr val="C00000"/>
                </a:solidFill>
                <a:latin typeface="Microsoft YaHei" panose="020B0503020204020204" pitchFamily="34" charset="-122"/>
                <a:ea typeface="Microsoft YaHei" panose="020B0503020204020204" pitchFamily="34" charset="-122"/>
              </a:rPr>
              <a:t>花</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絮</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搜</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索</a:t>
            </a:r>
            <a:endParaRPr lang="zh-CN" altLang="en-US" sz="3600" b="1" dirty="0">
              <a:solidFill>
                <a:srgbClr val="C00000"/>
              </a:solidFill>
              <a:latin typeface="Microsoft YaHei" panose="020B0503020204020204" pitchFamily="34" charset="-122"/>
              <a:ea typeface="Microsoft YaHei" panose="020B0503020204020204" pitchFamily="34" charset="-122"/>
            </a:endParaRPr>
          </a:p>
        </p:txBody>
      </p:sp>
      <p:sp>
        <p:nvSpPr>
          <p:cNvPr id="7" name="Rectangle 4">
            <a:extLst>
              <a:ext uri="{FF2B5EF4-FFF2-40B4-BE49-F238E27FC236}">
                <a16:creationId xmlns="" xmlns:a16="http://schemas.microsoft.com/office/drawing/2014/main" id="{C59AAC93-96BE-1540-B1EA-A18202555D8A}"/>
              </a:ext>
            </a:extLst>
          </p:cNvPr>
          <p:cNvSpPr>
            <a:spLocks noChangeArrowheads="1"/>
          </p:cNvSpPr>
          <p:nvPr/>
        </p:nvSpPr>
        <p:spPr bwMode="auto">
          <a:xfrm>
            <a:off x="1977924" y="65873"/>
            <a:ext cx="2101058" cy="43857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8" name="Rectangle 4">
            <a:extLst>
              <a:ext uri="{FF2B5EF4-FFF2-40B4-BE49-F238E27FC236}">
                <a16:creationId xmlns="" xmlns:a16="http://schemas.microsoft.com/office/drawing/2014/main" id="{90204149-1370-154E-A79D-B7FEBAE069D2}"/>
              </a:ext>
            </a:extLst>
          </p:cNvPr>
          <p:cNvSpPr>
            <a:spLocks noChangeArrowheads="1"/>
          </p:cNvSpPr>
          <p:nvPr/>
        </p:nvSpPr>
        <p:spPr bwMode="auto">
          <a:xfrm>
            <a:off x="1808956" y="5446018"/>
            <a:ext cx="7022554" cy="1224136"/>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1222188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A518C446-CC7C-0D44-8AF8-BFA344ECAEAE}"/>
              </a:ext>
            </a:extLst>
          </p:cNvPr>
          <p:cNvSpPr>
            <a:spLocks noChangeArrowheads="1"/>
          </p:cNvSpPr>
          <p:nvPr/>
        </p:nvSpPr>
        <p:spPr bwMode="auto">
          <a:xfrm>
            <a:off x="298644" y="261442"/>
            <a:ext cx="647911" cy="29943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3600" b="1" dirty="0">
                <a:solidFill>
                  <a:srgbClr val="C00000"/>
                </a:solidFill>
                <a:latin typeface="Microsoft YaHei" panose="020B0503020204020204" pitchFamily="34" charset="-122"/>
                <a:ea typeface="Microsoft YaHei" panose="020B0503020204020204" pitchFamily="34" charset="-122"/>
              </a:rPr>
              <a:t>花</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絮</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搜</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索</a:t>
            </a:r>
            <a:endParaRPr lang="zh-CN" altLang="en-US" sz="3600" b="1" dirty="0">
              <a:solidFill>
                <a:srgbClr val="C0000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 xmlns:a16="http://schemas.microsoft.com/office/drawing/2014/main" id="{9148A27B-75EB-E34F-B8D7-7D0D786D0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02" y="28765"/>
            <a:ext cx="9361040" cy="6764940"/>
          </a:xfrm>
          <a:prstGeom prst="rect">
            <a:avLst/>
          </a:prstGeom>
        </p:spPr>
      </p:pic>
    </p:spTree>
    <p:extLst>
      <p:ext uri="{BB962C8B-B14F-4D97-AF65-F5344CB8AC3E}">
        <p14:creationId xmlns:p14="http://schemas.microsoft.com/office/powerpoint/2010/main" val="3297954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A518C446-CC7C-0D44-8AF8-BFA344ECAEAE}"/>
              </a:ext>
            </a:extLst>
          </p:cNvPr>
          <p:cNvSpPr>
            <a:spLocks noChangeArrowheads="1"/>
          </p:cNvSpPr>
          <p:nvPr/>
        </p:nvSpPr>
        <p:spPr bwMode="auto">
          <a:xfrm>
            <a:off x="298644" y="261442"/>
            <a:ext cx="647911" cy="29943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3600" b="1" dirty="0">
                <a:solidFill>
                  <a:srgbClr val="C00000"/>
                </a:solidFill>
                <a:latin typeface="Microsoft YaHei" panose="020B0503020204020204" pitchFamily="34" charset="-122"/>
                <a:ea typeface="Microsoft YaHei" panose="020B0503020204020204" pitchFamily="34" charset="-122"/>
              </a:rPr>
              <a:t>花</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絮</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搜</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索</a:t>
            </a:r>
            <a:endParaRPr lang="zh-CN" altLang="en-US" sz="3600" b="1" dirty="0">
              <a:solidFill>
                <a:srgbClr val="C0000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 xmlns:a16="http://schemas.microsoft.com/office/drawing/2014/main" id="{1A9B74F7-027A-E349-AFC7-086B8D4E5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280194"/>
            <a:ext cx="8470900" cy="6299200"/>
          </a:xfrm>
          <a:prstGeom prst="rect">
            <a:avLst/>
          </a:prstGeom>
        </p:spPr>
      </p:pic>
      <p:cxnSp>
        <p:nvCxnSpPr>
          <p:cNvPr id="5" name="直线连接符 4">
            <a:extLst>
              <a:ext uri="{FF2B5EF4-FFF2-40B4-BE49-F238E27FC236}">
                <a16:creationId xmlns="" xmlns:a16="http://schemas.microsoft.com/office/drawing/2014/main" id="{B0D4282B-9751-B442-9FF8-E0C753602266}"/>
              </a:ext>
            </a:extLst>
          </p:cNvPr>
          <p:cNvCxnSpPr>
            <a:cxnSpLocks/>
          </p:cNvCxnSpPr>
          <p:nvPr/>
        </p:nvCxnSpPr>
        <p:spPr>
          <a:xfrm>
            <a:off x="2062758" y="1413570"/>
            <a:ext cx="48245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 xmlns:a16="http://schemas.microsoft.com/office/drawing/2014/main" id="{34656767-4D15-3144-B377-F8BAE5E1B412}"/>
              </a:ext>
            </a:extLst>
          </p:cNvPr>
          <p:cNvCxnSpPr>
            <a:cxnSpLocks/>
          </p:cNvCxnSpPr>
          <p:nvPr/>
        </p:nvCxnSpPr>
        <p:spPr>
          <a:xfrm>
            <a:off x="9479582" y="1053530"/>
            <a:ext cx="7200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 xmlns:a16="http://schemas.microsoft.com/office/drawing/2014/main" id="{0BC7E9E5-D04B-7C47-8BDA-2C307057F019}"/>
              </a:ext>
            </a:extLst>
          </p:cNvPr>
          <p:cNvCxnSpPr>
            <a:cxnSpLocks/>
          </p:cNvCxnSpPr>
          <p:nvPr/>
        </p:nvCxnSpPr>
        <p:spPr>
          <a:xfrm>
            <a:off x="2854846" y="6310114"/>
            <a:ext cx="73448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4935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A518C446-CC7C-0D44-8AF8-BFA344ECAEAE}"/>
              </a:ext>
            </a:extLst>
          </p:cNvPr>
          <p:cNvSpPr>
            <a:spLocks noChangeArrowheads="1"/>
          </p:cNvSpPr>
          <p:nvPr/>
        </p:nvSpPr>
        <p:spPr bwMode="auto">
          <a:xfrm>
            <a:off x="298644" y="261442"/>
            <a:ext cx="647911" cy="29943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3600" b="1" dirty="0">
                <a:solidFill>
                  <a:srgbClr val="C00000"/>
                </a:solidFill>
                <a:latin typeface="Microsoft YaHei" panose="020B0503020204020204" pitchFamily="34" charset="-122"/>
                <a:ea typeface="Microsoft YaHei" panose="020B0503020204020204" pitchFamily="34" charset="-122"/>
              </a:rPr>
              <a:t>花</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絮</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搜</a:t>
            </a:r>
            <a:endParaRPr lang="en-US" altLang="zh-Hans" sz="3600" b="1" dirty="0">
              <a:solidFill>
                <a:srgbClr val="C00000"/>
              </a:solidFill>
              <a:latin typeface="Microsoft YaHei" panose="020B0503020204020204" pitchFamily="34" charset="-122"/>
              <a:ea typeface="Microsoft YaHei" panose="020B0503020204020204" pitchFamily="34" charset="-122"/>
            </a:endParaRPr>
          </a:p>
          <a:p>
            <a:r>
              <a:rPr lang="zh-Hans" altLang="en-US" sz="3600" b="1" dirty="0">
                <a:solidFill>
                  <a:srgbClr val="C00000"/>
                </a:solidFill>
                <a:latin typeface="Microsoft YaHei" panose="020B0503020204020204" pitchFamily="34" charset="-122"/>
                <a:ea typeface="Microsoft YaHei" panose="020B0503020204020204" pitchFamily="34" charset="-122"/>
              </a:rPr>
              <a:t>索</a:t>
            </a:r>
            <a:endParaRPr lang="zh-CN" altLang="en-US" sz="3600" b="1" dirty="0">
              <a:solidFill>
                <a:srgbClr val="C00000"/>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 xmlns:a16="http://schemas.microsoft.com/office/drawing/2014/main" id="{DE99A352-88B3-EC4B-99A6-808D863007BB}"/>
              </a:ext>
            </a:extLst>
          </p:cNvPr>
          <p:cNvSpPr/>
          <p:nvPr/>
        </p:nvSpPr>
        <p:spPr>
          <a:xfrm>
            <a:off x="1126654" y="405459"/>
            <a:ext cx="10945216" cy="1077218"/>
          </a:xfrm>
          <a:prstGeom prst="rect">
            <a:avLst/>
          </a:prstGeom>
        </p:spPr>
        <p:txBody>
          <a:bodyPr wrap="square">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那么问题来了？</a:t>
            </a:r>
            <a:endParaRPr lang="en-US" altLang="zh-CN" sz="2800" b="1" dirty="0">
              <a:solidFill>
                <a:srgbClr val="C00000"/>
              </a:solidFill>
              <a:latin typeface="Microsoft YaHei" panose="020B0503020204020204" pitchFamily="34" charset="-122"/>
              <a:ea typeface="Microsoft YaHei" panose="020B0503020204020204" pitchFamily="34" charset="-122"/>
            </a:endParaRPr>
          </a:p>
          <a:p>
            <a:endParaRPr lang="zh-CN" altLang="en-US" sz="800" dirty="0">
              <a:solidFill>
                <a:srgbClr val="191919"/>
              </a:solidFill>
              <a:latin typeface="Microsoft YaHei" panose="020B0503020204020204" pitchFamily="34" charset="-122"/>
              <a:ea typeface="Microsoft YaHei" panose="020B0503020204020204" pitchFamily="34" charset="-122"/>
            </a:endParaRPr>
          </a:p>
          <a:p>
            <a:r>
              <a:rPr lang="zh-CN" altLang="en-US" sz="2800" dirty="0">
                <a:solidFill>
                  <a:srgbClr val="191919"/>
                </a:solidFill>
                <a:latin typeface="Microsoft YaHei" panose="020B0503020204020204" pitchFamily="34" charset="-122"/>
                <a:ea typeface="Microsoft YaHei" panose="020B0503020204020204" pitchFamily="34" charset="-122"/>
              </a:rPr>
              <a:t>既然“改变地球自转速度”早被申请专利，</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流浪地球</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是否侵权呢？</a:t>
            </a:r>
            <a:endParaRPr lang="zh-CN" altLang="en-US" sz="2800" b="0" i="0" dirty="0">
              <a:solidFill>
                <a:srgbClr val="191919"/>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 xmlns:a16="http://schemas.microsoft.com/office/drawing/2014/main" id="{1518F31B-93D9-9747-BF02-9C6E05BA52E3}"/>
              </a:ext>
            </a:extLst>
          </p:cNvPr>
          <p:cNvPicPr>
            <a:picLocks noChangeAspect="1"/>
          </p:cNvPicPr>
          <p:nvPr/>
        </p:nvPicPr>
        <p:blipFill>
          <a:blip r:embed="rId2"/>
          <a:stretch>
            <a:fillRect/>
          </a:stretch>
        </p:blipFill>
        <p:spPr>
          <a:xfrm>
            <a:off x="8862376" y="1845619"/>
            <a:ext cx="2915286" cy="4175654"/>
          </a:xfrm>
          <a:prstGeom prst="rect">
            <a:avLst/>
          </a:prstGeom>
        </p:spPr>
      </p:pic>
      <p:sp>
        <p:nvSpPr>
          <p:cNvPr id="9" name="矩形 8">
            <a:extLst>
              <a:ext uri="{FF2B5EF4-FFF2-40B4-BE49-F238E27FC236}">
                <a16:creationId xmlns="" xmlns:a16="http://schemas.microsoft.com/office/drawing/2014/main" id="{59D0DA1D-9B1F-6440-8CA0-2F99CE936C11}"/>
              </a:ext>
            </a:extLst>
          </p:cNvPr>
          <p:cNvSpPr/>
          <p:nvPr/>
        </p:nvSpPr>
        <p:spPr>
          <a:xfrm>
            <a:off x="1126654" y="1917002"/>
            <a:ext cx="7416824" cy="3970318"/>
          </a:xfrm>
          <a:prstGeom prst="rect">
            <a:avLst/>
          </a:prstGeom>
        </p:spPr>
        <p:txBody>
          <a:bodyPr wrap="square">
            <a:spAutoFit/>
          </a:bodyPr>
          <a:lstStyle/>
          <a:p>
            <a:r>
              <a:rPr lang="zh-CN" altLang="en-US" sz="2800" b="1" dirty="0">
                <a:solidFill>
                  <a:srgbClr val="C00000"/>
                </a:solidFill>
                <a:latin typeface="Microsoft YaHei" panose="020B0503020204020204" pitchFamily="34" charset="-122"/>
                <a:ea typeface="Microsoft YaHei" panose="020B0503020204020204" pitchFamily="34" charset="-122"/>
              </a:rPr>
              <a:t>如果有效，涉嫌侵权</a:t>
            </a:r>
            <a:endParaRPr lang="zh-CN" altLang="en-US" sz="2800" dirty="0">
              <a:solidFill>
                <a:srgbClr val="C00000"/>
              </a:solidFill>
              <a:latin typeface="Microsoft YaHei" panose="020B0503020204020204" pitchFamily="34" charset="-122"/>
              <a:ea typeface="Microsoft YaHei" panose="020B0503020204020204" pitchFamily="34" charset="-122"/>
            </a:endParaRPr>
          </a:p>
          <a:p>
            <a:r>
              <a:rPr lang="zh-Hans" altLang="en-US" sz="2800" dirty="0">
                <a:solidFill>
                  <a:srgbClr val="191919"/>
                </a:solidFill>
                <a:latin typeface="Microsoft YaHei" panose="020B0503020204020204" pitchFamily="34" charset="-122"/>
                <a:ea typeface="Microsoft YaHei" panose="020B0503020204020204" pitchFamily="34" charset="-122"/>
              </a:rPr>
              <a:t>      </a:t>
            </a:r>
            <a:r>
              <a:rPr lang="zh-CN" altLang="en-US" sz="2800" dirty="0">
                <a:solidFill>
                  <a:srgbClr val="191919"/>
                </a:solidFill>
                <a:latin typeface="Microsoft YaHei" panose="020B0503020204020204" pitchFamily="34" charset="-122"/>
                <a:ea typeface="Microsoft YaHei" panose="020B0503020204020204" pitchFamily="34" charset="-122"/>
              </a:rPr>
              <a:t>华闻之声记者咨询一位资深律师后，他认为：根据</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中华人民共和国专利法</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第六十条</a:t>
            </a:r>
            <a:r>
              <a:rPr lang="zh-CN" altLang="en-US" sz="2800" b="1" dirty="0">
                <a:solidFill>
                  <a:srgbClr val="191919"/>
                </a:solidFill>
                <a:latin typeface="Microsoft YaHei" panose="020B0503020204020204" pitchFamily="34" charset="-122"/>
                <a:ea typeface="Microsoft YaHei" panose="020B0503020204020204" pitchFamily="34" charset="-122"/>
              </a:rPr>
              <a:t>“未经专利权人许可，实施其专利，即侵犯其专利权”</a:t>
            </a:r>
            <a:r>
              <a:rPr lang="zh-CN" altLang="en-US" sz="2800" dirty="0">
                <a:solidFill>
                  <a:srgbClr val="191919"/>
                </a:solidFill>
                <a:latin typeface="Microsoft YaHei" panose="020B0503020204020204" pitchFamily="34" charset="-122"/>
                <a:ea typeface="Microsoft YaHei" panose="020B0503020204020204" pitchFamily="34" charset="-122"/>
              </a:rPr>
              <a:t>的规定：如果专利有效，</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流浪地球</a:t>
            </a:r>
            <a:r>
              <a:rPr lang="en-US" altLang="zh-CN" sz="2800" dirty="0">
                <a:solidFill>
                  <a:srgbClr val="191919"/>
                </a:solidFill>
                <a:latin typeface="Microsoft YaHei" panose="020B0503020204020204" pitchFamily="34" charset="-122"/>
                <a:ea typeface="Microsoft YaHei" panose="020B0503020204020204" pitchFamily="34" charset="-122"/>
              </a:rPr>
              <a:t>》</a:t>
            </a:r>
            <a:r>
              <a:rPr lang="zh-CN" altLang="en-US" sz="2800" dirty="0">
                <a:solidFill>
                  <a:srgbClr val="191919"/>
                </a:solidFill>
                <a:latin typeface="Microsoft YaHei" panose="020B0503020204020204" pitchFamily="34" charset="-122"/>
                <a:ea typeface="Microsoft YaHei" panose="020B0503020204020204" pitchFamily="34" charset="-122"/>
              </a:rPr>
              <a:t>虽然没有事实上实施改变地球速度，但</a:t>
            </a:r>
            <a:r>
              <a:rPr lang="zh-CN" altLang="en-US" sz="2800" b="1" dirty="0">
                <a:solidFill>
                  <a:srgbClr val="191919"/>
                </a:solidFill>
                <a:latin typeface="Microsoft YaHei" panose="020B0503020204020204" pitchFamily="34" charset="-122"/>
                <a:ea typeface="Microsoft YaHei" panose="020B0503020204020204" pitchFamily="34" charset="-122"/>
              </a:rPr>
              <a:t>依靠“改变地球速度”的技术发明作为核心创意制作了该电影</a:t>
            </a:r>
            <a:r>
              <a:rPr lang="zh-CN" altLang="en-US" sz="2800" dirty="0">
                <a:solidFill>
                  <a:srgbClr val="191919"/>
                </a:solidFill>
                <a:latin typeface="Microsoft YaHei" panose="020B0503020204020204" pitchFamily="34" charset="-122"/>
                <a:ea typeface="Microsoft YaHei" panose="020B0503020204020204" pitchFamily="34" charset="-122"/>
              </a:rPr>
              <a:t>，具有涉嫌侵犯“一种改变地球自转速度的方法”的专利权的行为。</a:t>
            </a:r>
            <a:endParaRPr lang="zh-CN" altLang="en-US" sz="2800" b="0" i="0" dirty="0">
              <a:solidFill>
                <a:srgbClr val="191919"/>
              </a:solidFill>
              <a:effectLst/>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 xmlns:a16="http://schemas.microsoft.com/office/drawing/2014/main" id="{3989C887-EFE3-1A43-8FFC-69AA5F5BC44E}"/>
              </a:ext>
            </a:extLst>
          </p:cNvPr>
          <p:cNvSpPr/>
          <p:nvPr/>
        </p:nvSpPr>
        <p:spPr>
          <a:xfrm>
            <a:off x="478582" y="6290409"/>
            <a:ext cx="5231432" cy="415498"/>
          </a:xfrm>
          <a:prstGeom prst="rect">
            <a:avLst/>
          </a:prstGeom>
        </p:spPr>
        <p:txBody>
          <a:bodyPr wrap="none">
            <a:spAutoFit/>
          </a:bodyPr>
          <a:lstStyle/>
          <a:p>
            <a:r>
              <a:rPr lang="zh-CN" altLang="en-US" u="sng" dirty="0">
                <a:solidFill>
                  <a:srgbClr val="0000FF"/>
                </a:solidFill>
              </a:rPr>
              <a:t>https://www.sohu.com/a/295255825_793029</a:t>
            </a:r>
          </a:p>
        </p:txBody>
      </p:sp>
    </p:spTree>
    <p:extLst>
      <p:ext uri="{BB962C8B-B14F-4D97-AF65-F5344CB8AC3E}">
        <p14:creationId xmlns:p14="http://schemas.microsoft.com/office/powerpoint/2010/main" val="182654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pic>
        <p:nvPicPr>
          <p:cNvPr id="8" name="图片 7">
            <a:extLst>
              <a:ext uri="{FF2B5EF4-FFF2-40B4-BE49-F238E27FC236}">
                <a16:creationId xmlns="" xmlns:a16="http://schemas.microsoft.com/office/drawing/2014/main" id="{C6C7AFED-E629-3E4E-9BD6-9D85788AB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0" y="2061642"/>
            <a:ext cx="11497059" cy="4016096"/>
          </a:xfrm>
          <a:prstGeom prst="rect">
            <a:avLst/>
          </a:prstGeom>
        </p:spPr>
      </p:pic>
      <p:sp>
        <p:nvSpPr>
          <p:cNvPr id="9" name="Rectangle 4">
            <a:extLst>
              <a:ext uri="{FF2B5EF4-FFF2-40B4-BE49-F238E27FC236}">
                <a16:creationId xmlns="" xmlns:a16="http://schemas.microsoft.com/office/drawing/2014/main" id="{58E81A87-3D36-894F-B2E5-1F16BFA62DC4}"/>
              </a:ext>
            </a:extLst>
          </p:cNvPr>
          <p:cNvSpPr>
            <a:spLocks noChangeArrowheads="1"/>
          </p:cNvSpPr>
          <p:nvPr/>
        </p:nvSpPr>
        <p:spPr bwMode="auto">
          <a:xfrm>
            <a:off x="3574763" y="1466057"/>
            <a:ext cx="4872651" cy="618124"/>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r>
              <a:rPr lang="zh-Hans" altLang="en-US" sz="2800" b="1" dirty="0">
                <a:solidFill>
                  <a:srgbClr val="C00000"/>
                </a:solidFill>
                <a:latin typeface="Microsoft YaHei" panose="020B0503020204020204" pitchFamily="34" charset="-122"/>
                <a:ea typeface="Microsoft YaHei" panose="020B0503020204020204" pitchFamily="34" charset="-122"/>
              </a:rPr>
              <a:t>有些专利的法律状态是这样的</a:t>
            </a:r>
            <a:endParaRPr lang="zh-CN" altLang="en-US" sz="2800" b="1" dirty="0">
              <a:solidFill>
                <a:srgbClr val="C00000"/>
              </a:solidFill>
              <a:latin typeface="Microsoft YaHei" panose="020B0503020204020204" pitchFamily="34" charset="-122"/>
              <a:ea typeface="Microsoft YaHei" panose="020B0503020204020204" pitchFamily="34" charset="-122"/>
            </a:endParaRPr>
          </a:p>
        </p:txBody>
      </p:sp>
      <p:sp>
        <p:nvSpPr>
          <p:cNvPr id="10" name="Rectangle 4">
            <a:extLst>
              <a:ext uri="{FF2B5EF4-FFF2-40B4-BE49-F238E27FC236}">
                <a16:creationId xmlns="" xmlns:a16="http://schemas.microsoft.com/office/drawing/2014/main" id="{8379927E-09C8-DB48-9CF0-574CE400D582}"/>
              </a:ext>
            </a:extLst>
          </p:cNvPr>
          <p:cNvSpPr>
            <a:spLocks noChangeArrowheads="1"/>
          </p:cNvSpPr>
          <p:nvPr/>
        </p:nvSpPr>
        <p:spPr bwMode="auto">
          <a:xfrm>
            <a:off x="7828101" y="4869955"/>
            <a:ext cx="2101058" cy="58258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399334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2.1</a:t>
            </a:r>
            <a:r>
              <a:rPr kumimoji="1" lang="zh-Hans" altLang="en-US" dirty="0"/>
              <a:t> </a:t>
            </a:r>
            <a:r>
              <a:rPr kumimoji="1" lang="zh-CN" altLang="en-US" dirty="0"/>
              <a:t>国家知识产权局  </a:t>
            </a:r>
            <a:r>
              <a:rPr kumimoji="1" lang="en-US" altLang="zh-CN" dirty="0"/>
              <a:t>(</a:t>
            </a:r>
            <a:r>
              <a:rPr kumimoji="1" lang="en-US" altLang="zh-Hans" dirty="0"/>
              <a:t>http://</a:t>
            </a:r>
            <a:r>
              <a:rPr kumimoji="1" lang="en-US" altLang="zh-Hans" dirty="0" err="1"/>
              <a:t>www.sipo.gov.cn</a:t>
            </a:r>
            <a:r>
              <a:rPr kumimoji="1" lang="en-US" altLang="zh-Hans" dirty="0"/>
              <a:t>)</a:t>
            </a:r>
            <a:endParaRPr kumimoji="1" lang="zh-CN" altLang="en-US" dirty="0"/>
          </a:p>
        </p:txBody>
      </p:sp>
      <p:sp>
        <p:nvSpPr>
          <p:cNvPr id="3" name="TextBox 7">
            <a:extLst>
              <a:ext uri="{FF2B5EF4-FFF2-40B4-BE49-F238E27FC236}">
                <a16:creationId xmlns="" xmlns:a16="http://schemas.microsoft.com/office/drawing/2014/main" id="{98369DAD-B098-6A43-AF6B-0699FEE1E60C}"/>
              </a:ext>
            </a:extLst>
          </p:cNvPr>
          <p:cNvSpPr txBox="1"/>
          <p:nvPr/>
        </p:nvSpPr>
        <p:spPr>
          <a:xfrm>
            <a:off x="334568" y="1413570"/>
            <a:ext cx="10943791" cy="3613246"/>
          </a:xfrm>
          <a:prstGeom prst="rect">
            <a:avLst/>
          </a:prstGeom>
          <a:noFill/>
        </p:spPr>
        <p:txBody>
          <a:bodyPr wrap="square" lIns="108850" tIns="54425" rIns="108850" bIns="54425" rtlCol="0">
            <a:spAutoFit/>
          </a:bodyPr>
          <a:lstStyle/>
          <a:p>
            <a:pPr lvl="1">
              <a:lnSpc>
                <a:spcPct val="110000"/>
              </a:lnSpc>
              <a:spcAft>
                <a:spcPts val="714"/>
              </a:spcAft>
            </a:pPr>
            <a:endParaRPr lang="en-US" altLang="zh-CN" sz="1100" b="1" dirty="0">
              <a:latin typeface="微软雅黑" pitchFamily="34" charset="-122"/>
              <a:ea typeface="微软雅黑" pitchFamily="34" charset="-122"/>
            </a:endParaRPr>
          </a:p>
          <a:p>
            <a:pPr marL="1088502" lvl="1" indent="-544251">
              <a:lnSpc>
                <a:spcPct val="110000"/>
              </a:lnSpc>
              <a:spcAft>
                <a:spcPts val="714"/>
              </a:spcAft>
              <a:buFont typeface="Wingdings" pitchFamily="2" charset="2"/>
              <a:buChar char="p"/>
            </a:pPr>
            <a:r>
              <a:rPr lang="en-US" altLang="zh-CN" sz="3600" dirty="0">
                <a:latin typeface="微软雅黑" pitchFamily="34" charset="-122"/>
                <a:ea typeface="微软雅黑" pitchFamily="34" charset="-122"/>
              </a:rPr>
              <a:t>1</a:t>
            </a:r>
            <a:r>
              <a:rPr lang="zh-CN" altLang="en-US" sz="3600" dirty="0">
                <a:latin typeface="微软雅黑" pitchFamily="34" charset="-122"/>
                <a:ea typeface="微软雅黑" pitchFamily="34" charset="-122"/>
              </a:rPr>
              <a:t>、</a:t>
            </a:r>
            <a:r>
              <a:rPr lang="zh-CN" altLang="en-US" sz="3600" b="1" dirty="0">
                <a:solidFill>
                  <a:srgbClr val="FF0000"/>
                </a:solidFill>
                <a:latin typeface="微软雅黑" pitchFamily="34" charset="-122"/>
                <a:ea typeface="微软雅黑" pitchFamily="34" charset="-122"/>
              </a:rPr>
              <a:t>期限届满</a:t>
            </a:r>
            <a:r>
              <a:rPr lang="zh-CN" altLang="en-US" sz="3600" dirty="0">
                <a:latin typeface="微软雅黑" pitchFamily="34" charset="-122"/>
                <a:ea typeface="微软雅黑" pitchFamily="34" charset="-122"/>
              </a:rPr>
              <a:t>终止。发明专利权自申请日起算维持满</a:t>
            </a:r>
            <a:r>
              <a:rPr lang="en-US" altLang="zh-CN" sz="3600" dirty="0">
                <a:latin typeface="微软雅黑" pitchFamily="34" charset="-122"/>
                <a:ea typeface="微软雅黑" pitchFamily="34" charset="-122"/>
              </a:rPr>
              <a:t>20</a:t>
            </a:r>
            <a:r>
              <a:rPr lang="zh-CN" altLang="en-US" sz="3600" dirty="0">
                <a:latin typeface="微软雅黑" pitchFamily="34" charset="-122"/>
                <a:ea typeface="微软雅黑" pitchFamily="34" charset="-122"/>
              </a:rPr>
              <a:t>年，实用新型或者外观设计专利权自申请日长起维持满</a:t>
            </a:r>
            <a:r>
              <a:rPr lang="en-US" altLang="zh-CN" sz="3600" dirty="0">
                <a:latin typeface="微软雅黑" pitchFamily="34" charset="-122"/>
                <a:ea typeface="微软雅黑" pitchFamily="34" charset="-122"/>
              </a:rPr>
              <a:t>10</a:t>
            </a:r>
            <a:r>
              <a:rPr lang="zh-CN" altLang="en-US" sz="3600" dirty="0">
                <a:latin typeface="微软雅黑" pitchFamily="34" charset="-122"/>
                <a:ea typeface="微软雅黑" pitchFamily="34" charset="-122"/>
              </a:rPr>
              <a:t>年； </a:t>
            </a:r>
          </a:p>
          <a:p>
            <a:pPr marL="1088502" lvl="1" indent="-544251">
              <a:lnSpc>
                <a:spcPct val="110000"/>
              </a:lnSpc>
              <a:spcAft>
                <a:spcPts val="714"/>
              </a:spcAft>
              <a:buFont typeface="Wingdings" pitchFamily="2" charset="2"/>
              <a:buChar char="p"/>
            </a:pPr>
            <a:r>
              <a:rPr lang="en-US" altLang="zh-CN" sz="3600" dirty="0">
                <a:latin typeface="微软雅黑" pitchFamily="34" charset="-122"/>
                <a:ea typeface="微软雅黑" pitchFamily="34" charset="-122"/>
              </a:rPr>
              <a:t>2</a:t>
            </a:r>
            <a:r>
              <a:rPr lang="zh-CN" altLang="en-US" sz="3600" dirty="0">
                <a:latin typeface="微软雅黑" pitchFamily="34" charset="-122"/>
                <a:ea typeface="微软雅黑" pitchFamily="34" charset="-122"/>
              </a:rPr>
              <a:t>、没有按照规定</a:t>
            </a:r>
            <a:r>
              <a:rPr lang="zh-CN" altLang="en-US" sz="3600" b="1" dirty="0">
                <a:solidFill>
                  <a:srgbClr val="FF0000"/>
                </a:solidFill>
                <a:latin typeface="微软雅黑" pitchFamily="34" charset="-122"/>
                <a:ea typeface="微软雅黑" pitchFamily="34" charset="-122"/>
              </a:rPr>
              <a:t>缴纳年费</a:t>
            </a:r>
            <a:r>
              <a:rPr lang="zh-CN" altLang="en-US" sz="3600" dirty="0">
                <a:latin typeface="微软雅黑" pitchFamily="34" charset="-122"/>
                <a:ea typeface="微软雅黑" pitchFamily="34" charset="-122"/>
              </a:rPr>
              <a:t>的终止； </a:t>
            </a:r>
          </a:p>
          <a:p>
            <a:pPr marL="1088502" lvl="1" indent="-544251">
              <a:lnSpc>
                <a:spcPct val="110000"/>
              </a:lnSpc>
              <a:spcAft>
                <a:spcPts val="714"/>
              </a:spcAft>
              <a:buFont typeface="Wingdings" pitchFamily="2" charset="2"/>
              <a:buChar char="p"/>
            </a:pPr>
            <a:r>
              <a:rPr lang="en-US" altLang="zh-CN" sz="3600" dirty="0">
                <a:latin typeface="微软雅黑" pitchFamily="34" charset="-122"/>
                <a:ea typeface="微软雅黑" pitchFamily="34" charset="-122"/>
              </a:rPr>
              <a:t>3</a:t>
            </a:r>
            <a:r>
              <a:rPr lang="zh-CN" altLang="en-US" sz="3600" dirty="0">
                <a:latin typeface="微软雅黑" pitchFamily="34" charset="-122"/>
                <a:ea typeface="微软雅黑" pitchFamily="34" charset="-122"/>
              </a:rPr>
              <a:t>、专利权人</a:t>
            </a:r>
            <a:r>
              <a:rPr lang="zh-CN" altLang="en-US" sz="3600" b="1" dirty="0">
                <a:solidFill>
                  <a:srgbClr val="FF0000"/>
                </a:solidFill>
                <a:latin typeface="微软雅黑" pitchFamily="34" charset="-122"/>
                <a:ea typeface="微软雅黑" pitchFamily="34" charset="-122"/>
              </a:rPr>
              <a:t>主动放弃</a:t>
            </a:r>
            <a:r>
              <a:rPr lang="zh-CN" altLang="en-US" sz="3600" dirty="0">
                <a:latin typeface="微软雅黑" pitchFamily="34" charset="-122"/>
                <a:ea typeface="微软雅黑" pitchFamily="34" charset="-122"/>
              </a:rPr>
              <a:t>专利权 。</a:t>
            </a:r>
          </a:p>
        </p:txBody>
      </p:sp>
    </p:spTree>
    <p:extLst>
      <p:ext uri="{BB962C8B-B14F-4D97-AF65-F5344CB8AC3E}">
        <p14:creationId xmlns:p14="http://schemas.microsoft.com/office/powerpoint/2010/main" val="2037667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2">
            <a:extLst>
              <a:ext uri="{FF2B5EF4-FFF2-40B4-BE49-F238E27FC236}">
                <a16:creationId xmlns="" xmlns:a16="http://schemas.microsoft.com/office/drawing/2014/main" id="{63361EE9-C4DA-054A-8383-720459670C7D}"/>
              </a:ext>
            </a:extLst>
          </p:cNvPr>
          <p:cNvPicPr>
            <a:picLocks noChangeAspect="1" noChangeArrowheads="1"/>
          </p:cNvPicPr>
          <p:nvPr/>
        </p:nvPicPr>
        <p:blipFill>
          <a:blip r:embed="rId2"/>
          <a:srcRect/>
          <a:stretch>
            <a:fillRect/>
          </a:stretch>
        </p:blipFill>
        <p:spPr bwMode="auto">
          <a:xfrm>
            <a:off x="1486694" y="1414039"/>
            <a:ext cx="9391212" cy="5174782"/>
          </a:xfrm>
          <a:prstGeom prst="rect">
            <a:avLst/>
          </a:prstGeom>
          <a:noFill/>
          <a:ln w="9525">
            <a:noFill/>
            <a:miter lim="800000"/>
            <a:headEnd/>
            <a:tailEnd/>
          </a:ln>
          <a:effectLst/>
        </p:spPr>
      </p:pic>
      <p:sp>
        <p:nvSpPr>
          <p:cNvPr id="4" name="椭圆 3">
            <a:extLst>
              <a:ext uri="{FF2B5EF4-FFF2-40B4-BE49-F238E27FC236}">
                <a16:creationId xmlns="" xmlns:a16="http://schemas.microsoft.com/office/drawing/2014/main" id="{A8486D50-1203-164D-98C9-467552686416}"/>
              </a:ext>
            </a:extLst>
          </p:cNvPr>
          <p:cNvSpPr/>
          <p:nvPr/>
        </p:nvSpPr>
        <p:spPr>
          <a:xfrm>
            <a:off x="8183440" y="3209895"/>
            <a:ext cx="1007869" cy="7915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
        <p:nvSpPr>
          <p:cNvPr id="6" name="线形标注 1 5">
            <a:extLst>
              <a:ext uri="{FF2B5EF4-FFF2-40B4-BE49-F238E27FC236}">
                <a16:creationId xmlns="" xmlns:a16="http://schemas.microsoft.com/office/drawing/2014/main" id="{5CFE1CDB-7CD3-D047-9907-F08A6A8CAE3A}"/>
              </a:ext>
            </a:extLst>
          </p:cNvPr>
          <p:cNvSpPr/>
          <p:nvPr/>
        </p:nvSpPr>
        <p:spPr>
          <a:xfrm>
            <a:off x="5619017" y="2929612"/>
            <a:ext cx="1844343" cy="1071818"/>
          </a:xfrm>
          <a:prstGeom prst="borderCallout1">
            <a:avLst>
              <a:gd name="adj1" fmla="val 46290"/>
              <a:gd name="adj2" fmla="val 100686"/>
              <a:gd name="adj3" fmla="val 47481"/>
              <a:gd name="adj4" fmla="val 138018"/>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900" b="1" dirty="0">
                <a:solidFill>
                  <a:schemeClr val="tx1"/>
                </a:solidFill>
                <a:latin typeface="Microsoft YaHei" panose="020B0503020204020204" pitchFamily="34" charset="-122"/>
                <a:ea typeface="Microsoft YaHei" panose="020B0503020204020204" pitchFamily="34" charset="-122"/>
              </a:rPr>
              <a:t>已购专利全文</a:t>
            </a:r>
          </a:p>
        </p:txBody>
      </p:sp>
    </p:spTree>
    <p:extLst>
      <p:ext uri="{BB962C8B-B14F-4D97-AF65-F5344CB8AC3E}">
        <p14:creationId xmlns:p14="http://schemas.microsoft.com/office/powerpoint/2010/main" val="328041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2">
            <a:extLst>
              <a:ext uri="{FF2B5EF4-FFF2-40B4-BE49-F238E27FC236}">
                <a16:creationId xmlns="" xmlns:a16="http://schemas.microsoft.com/office/drawing/2014/main" id="{F47AF915-FB34-5C48-8970-3F709B5ED47E}"/>
              </a:ext>
            </a:extLst>
          </p:cNvPr>
          <p:cNvPicPr>
            <a:picLocks noChangeAspect="1" noChangeArrowheads="1"/>
          </p:cNvPicPr>
          <p:nvPr/>
        </p:nvPicPr>
        <p:blipFill>
          <a:blip r:embed="rId2"/>
          <a:srcRect/>
          <a:stretch>
            <a:fillRect/>
          </a:stretch>
        </p:blipFill>
        <p:spPr bwMode="auto">
          <a:xfrm>
            <a:off x="1637602" y="1341562"/>
            <a:ext cx="8346036" cy="5287636"/>
          </a:xfrm>
          <a:prstGeom prst="rect">
            <a:avLst/>
          </a:prstGeom>
          <a:noFill/>
          <a:ln w="9525">
            <a:noFill/>
            <a:miter lim="800000"/>
            <a:headEnd/>
            <a:tailEnd/>
          </a:ln>
          <a:effectLst/>
        </p:spPr>
      </p:pic>
      <p:sp>
        <p:nvSpPr>
          <p:cNvPr id="4" name="线形标注 1 3">
            <a:extLst>
              <a:ext uri="{FF2B5EF4-FFF2-40B4-BE49-F238E27FC236}">
                <a16:creationId xmlns="" xmlns:a16="http://schemas.microsoft.com/office/drawing/2014/main" id="{B1969368-6A61-E446-B3F8-4ECBF9FBFE84}"/>
              </a:ext>
            </a:extLst>
          </p:cNvPr>
          <p:cNvSpPr/>
          <p:nvPr/>
        </p:nvSpPr>
        <p:spPr>
          <a:xfrm>
            <a:off x="3999965" y="3072520"/>
            <a:ext cx="1769216" cy="1077353"/>
          </a:xfrm>
          <a:prstGeom prst="borderCallout1">
            <a:avLst>
              <a:gd name="adj1" fmla="val 38227"/>
              <a:gd name="adj2" fmla="val -5136"/>
              <a:gd name="adj3" fmla="val 59040"/>
              <a:gd name="adj4" fmla="val -34345"/>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Microsoft YaHei" panose="020B0503020204020204" pitchFamily="34" charset="-122"/>
                <a:ea typeface="Microsoft YaHei" panose="020B0503020204020204" pitchFamily="34" charset="-122"/>
              </a:rPr>
              <a:t>检索方式三：</a:t>
            </a:r>
            <a:endParaRPr lang="en-US" altLang="zh-CN" sz="2000" b="1" dirty="0">
              <a:solidFill>
                <a:schemeClr val="tx1"/>
              </a:solidFill>
              <a:latin typeface="Microsoft YaHei" panose="020B0503020204020204" pitchFamily="34" charset="-122"/>
              <a:ea typeface="Microsoft YaHei" panose="020B0503020204020204" pitchFamily="34" charset="-122"/>
            </a:endParaRPr>
          </a:p>
          <a:p>
            <a:r>
              <a:rPr lang="zh-CN" altLang="en-US" sz="2000" b="1" dirty="0">
                <a:solidFill>
                  <a:schemeClr val="tx1"/>
                </a:solidFill>
                <a:latin typeface="Microsoft YaHei" panose="020B0503020204020204" pitchFamily="34" charset="-122"/>
                <a:ea typeface="Microsoft YaHei" panose="020B0503020204020204" pitchFamily="34" charset="-122"/>
              </a:rPr>
              <a:t>按照</a:t>
            </a:r>
            <a:r>
              <a:rPr lang="en-US" altLang="zh-CN" sz="2000" b="1" dirty="0">
                <a:solidFill>
                  <a:srgbClr val="FF0000"/>
                </a:solidFill>
                <a:latin typeface="Microsoft YaHei" panose="020B0503020204020204" pitchFamily="34" charset="-122"/>
                <a:ea typeface="Microsoft YaHei" panose="020B0503020204020204" pitchFamily="34" charset="-122"/>
              </a:rPr>
              <a:t>IPC</a:t>
            </a:r>
            <a:r>
              <a:rPr lang="zh-CN" altLang="en-US" sz="2000" b="1" dirty="0">
                <a:solidFill>
                  <a:srgbClr val="FF0000"/>
                </a:solidFill>
                <a:latin typeface="Microsoft YaHei" panose="020B0503020204020204" pitchFamily="34" charset="-122"/>
                <a:ea typeface="Microsoft YaHei" panose="020B0503020204020204" pitchFamily="34" charset="-122"/>
              </a:rPr>
              <a:t>国际专利分类</a:t>
            </a:r>
            <a:r>
              <a:rPr lang="zh-CN" altLang="en-US" sz="2000" b="1" dirty="0">
                <a:solidFill>
                  <a:schemeClr val="tx1"/>
                </a:solidFill>
                <a:latin typeface="Microsoft YaHei" panose="020B0503020204020204" pitchFamily="34" charset="-122"/>
                <a:ea typeface="Microsoft YaHei" panose="020B0503020204020204" pitchFamily="34" charset="-122"/>
              </a:rPr>
              <a:t>浏览</a:t>
            </a:r>
          </a:p>
        </p:txBody>
      </p:sp>
      <p:sp>
        <p:nvSpPr>
          <p:cNvPr id="6" name="线形标注 1 5">
            <a:extLst>
              <a:ext uri="{FF2B5EF4-FFF2-40B4-BE49-F238E27FC236}">
                <a16:creationId xmlns="" xmlns:a16="http://schemas.microsoft.com/office/drawing/2014/main" id="{8A5E2E2E-2BF2-1C48-8217-F806D1BB1231}"/>
              </a:ext>
            </a:extLst>
          </p:cNvPr>
          <p:cNvSpPr/>
          <p:nvPr/>
        </p:nvSpPr>
        <p:spPr>
          <a:xfrm>
            <a:off x="9230031" y="2643794"/>
            <a:ext cx="1769216" cy="786000"/>
          </a:xfrm>
          <a:prstGeom prst="borderCallout1">
            <a:avLst>
              <a:gd name="adj1" fmla="val -1320"/>
              <a:gd name="adj2" fmla="val 55017"/>
              <a:gd name="adj3" fmla="val -83399"/>
              <a:gd name="adj4" fmla="val 29802"/>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Microsoft YaHei" panose="020B0503020204020204" pitchFamily="34" charset="-122"/>
                <a:ea typeface="Microsoft YaHei" panose="020B0503020204020204" pitchFamily="34" charset="-122"/>
              </a:rPr>
              <a:t>检索方式二：</a:t>
            </a:r>
            <a:endParaRPr lang="en-US" altLang="zh-CN" sz="2000" b="1" dirty="0">
              <a:solidFill>
                <a:schemeClr val="tx1"/>
              </a:solidFill>
              <a:latin typeface="Microsoft YaHei" panose="020B0503020204020204" pitchFamily="34" charset="-122"/>
              <a:ea typeface="Microsoft YaHei" panose="020B0503020204020204" pitchFamily="34" charset="-122"/>
            </a:endParaRPr>
          </a:p>
          <a:p>
            <a:r>
              <a:rPr lang="zh-CN" altLang="en-US" sz="2000" b="1" dirty="0">
                <a:solidFill>
                  <a:srgbClr val="FF0000"/>
                </a:solidFill>
                <a:latin typeface="Microsoft YaHei" panose="020B0503020204020204" pitchFamily="34" charset="-122"/>
                <a:ea typeface="Microsoft YaHei" panose="020B0503020204020204" pitchFamily="34" charset="-122"/>
              </a:rPr>
              <a:t>高级检索</a:t>
            </a:r>
          </a:p>
        </p:txBody>
      </p:sp>
      <p:sp>
        <p:nvSpPr>
          <p:cNvPr id="7" name="椭圆 6">
            <a:extLst>
              <a:ext uri="{FF2B5EF4-FFF2-40B4-BE49-F238E27FC236}">
                <a16:creationId xmlns="" xmlns:a16="http://schemas.microsoft.com/office/drawing/2014/main" id="{A25E3219-E6D5-3C4C-A7DD-0F0C81861A0A}"/>
              </a:ext>
            </a:extLst>
          </p:cNvPr>
          <p:cNvSpPr/>
          <p:nvPr/>
        </p:nvSpPr>
        <p:spPr>
          <a:xfrm>
            <a:off x="9047742" y="1701602"/>
            <a:ext cx="863888" cy="2520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sz="2800">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 xmlns:a16="http://schemas.microsoft.com/office/drawing/2014/main" id="{EB150FB2-7A8D-D045-8DB5-CAC2BE7ED667}"/>
              </a:ext>
            </a:extLst>
          </p:cNvPr>
          <p:cNvSpPr/>
          <p:nvPr/>
        </p:nvSpPr>
        <p:spPr>
          <a:xfrm>
            <a:off x="1846734" y="3501803"/>
            <a:ext cx="1460002" cy="3240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sz="2800">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 xmlns:a16="http://schemas.microsoft.com/office/drawing/2014/main" id="{CA9273B4-C794-FC49-9AAB-709AE72FA0F6}"/>
              </a:ext>
            </a:extLst>
          </p:cNvPr>
          <p:cNvSpPr/>
          <p:nvPr/>
        </p:nvSpPr>
        <p:spPr>
          <a:xfrm>
            <a:off x="2998863" y="1781210"/>
            <a:ext cx="1763009" cy="2520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sz="2800">
              <a:latin typeface="Microsoft YaHei" panose="020B0503020204020204" pitchFamily="34" charset="-122"/>
              <a:ea typeface="Microsoft YaHei" panose="020B0503020204020204" pitchFamily="34" charset="-122"/>
            </a:endParaRPr>
          </a:p>
        </p:txBody>
      </p:sp>
      <p:sp>
        <p:nvSpPr>
          <p:cNvPr id="10" name="线形标注 1 9">
            <a:extLst>
              <a:ext uri="{FF2B5EF4-FFF2-40B4-BE49-F238E27FC236}">
                <a16:creationId xmlns="" xmlns:a16="http://schemas.microsoft.com/office/drawing/2014/main" id="{D1D4470F-2569-AA4B-903E-733F9B24AEDE}"/>
              </a:ext>
            </a:extLst>
          </p:cNvPr>
          <p:cNvSpPr/>
          <p:nvPr/>
        </p:nvSpPr>
        <p:spPr>
          <a:xfrm>
            <a:off x="5999969" y="2033267"/>
            <a:ext cx="1769216" cy="769162"/>
          </a:xfrm>
          <a:prstGeom prst="borderCallout1">
            <a:avLst>
              <a:gd name="adj1" fmla="val 38227"/>
              <a:gd name="adj2" fmla="val -5136"/>
              <a:gd name="adj3" fmla="val 202"/>
              <a:gd name="adj4" fmla="val -70158"/>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Microsoft YaHei" panose="020B0503020204020204" pitchFamily="34" charset="-122"/>
                <a:ea typeface="Microsoft YaHei" panose="020B0503020204020204" pitchFamily="34" charset="-122"/>
              </a:rPr>
              <a:t>检索方式一：</a:t>
            </a:r>
            <a:endParaRPr lang="en-US" altLang="zh-CN" sz="2000" b="1" dirty="0">
              <a:solidFill>
                <a:schemeClr val="tx1"/>
              </a:solidFill>
              <a:latin typeface="Microsoft YaHei" panose="020B0503020204020204" pitchFamily="34" charset="-122"/>
              <a:ea typeface="Microsoft YaHei" panose="020B0503020204020204" pitchFamily="34" charset="-122"/>
            </a:endParaRPr>
          </a:p>
          <a:p>
            <a:r>
              <a:rPr lang="zh-CN" altLang="en-US" sz="2000" b="1" dirty="0">
                <a:solidFill>
                  <a:srgbClr val="FF0000"/>
                </a:solidFill>
                <a:latin typeface="Microsoft YaHei" panose="020B0503020204020204" pitchFamily="34" charset="-122"/>
                <a:ea typeface="Microsoft YaHei" panose="020B0503020204020204" pitchFamily="34" charset="-122"/>
              </a:rPr>
              <a:t>智能检索</a:t>
            </a:r>
          </a:p>
        </p:txBody>
      </p:sp>
    </p:spTree>
    <p:extLst>
      <p:ext uri="{BB962C8B-B14F-4D97-AF65-F5344CB8AC3E}">
        <p14:creationId xmlns:p14="http://schemas.microsoft.com/office/powerpoint/2010/main" val="3915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18" presetClass="entr" presetSubtype="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downRight)">
                                      <p:cBhvr>
                                        <p:cTn id="19" dur="1000"/>
                                        <p:tgtEl>
                                          <p:spTgt spid="6"/>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3500"/>
                            </p:stCondLst>
                            <p:childTnLst>
                              <p:par>
                                <p:cTn id="25" presetID="18" presetClass="entr" presetSubtype="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3">
            <a:extLst>
              <a:ext uri="{FF2B5EF4-FFF2-40B4-BE49-F238E27FC236}">
                <a16:creationId xmlns="" xmlns:a16="http://schemas.microsoft.com/office/drawing/2014/main" id="{6A1C6786-4BAC-5244-9C29-4439B9D1AC50}"/>
              </a:ext>
            </a:extLst>
          </p:cNvPr>
          <p:cNvPicPr>
            <a:picLocks noChangeAspect="1" noChangeArrowheads="1"/>
          </p:cNvPicPr>
          <p:nvPr/>
        </p:nvPicPr>
        <p:blipFill>
          <a:blip r:embed="rId2"/>
          <a:srcRect/>
          <a:stretch>
            <a:fillRect/>
          </a:stretch>
        </p:blipFill>
        <p:spPr bwMode="auto">
          <a:xfrm>
            <a:off x="646855" y="1269554"/>
            <a:ext cx="9840841" cy="5544616"/>
          </a:xfrm>
          <a:prstGeom prst="rect">
            <a:avLst/>
          </a:prstGeom>
          <a:noFill/>
          <a:ln w="9525">
            <a:noFill/>
            <a:miter lim="800000"/>
            <a:headEnd/>
            <a:tailEnd/>
          </a:ln>
          <a:effectLst/>
        </p:spPr>
      </p:pic>
      <p:sp>
        <p:nvSpPr>
          <p:cNvPr id="4" name="椭圆 3">
            <a:extLst>
              <a:ext uri="{FF2B5EF4-FFF2-40B4-BE49-F238E27FC236}">
                <a16:creationId xmlns="" xmlns:a16="http://schemas.microsoft.com/office/drawing/2014/main" id="{B293FD43-C7AB-1248-A11F-2C6E173DDDFF}"/>
              </a:ext>
            </a:extLst>
          </p:cNvPr>
          <p:cNvSpPr/>
          <p:nvPr/>
        </p:nvSpPr>
        <p:spPr>
          <a:xfrm>
            <a:off x="5231110" y="2484834"/>
            <a:ext cx="863888" cy="3688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
        <p:nvSpPr>
          <p:cNvPr id="6" name="线形标注 1 5">
            <a:extLst>
              <a:ext uri="{FF2B5EF4-FFF2-40B4-BE49-F238E27FC236}">
                <a16:creationId xmlns="" xmlns:a16="http://schemas.microsoft.com/office/drawing/2014/main" id="{0BBA4CA6-A557-6B44-B0D0-B24FE805BA02}"/>
              </a:ext>
            </a:extLst>
          </p:cNvPr>
          <p:cNvSpPr/>
          <p:nvPr/>
        </p:nvSpPr>
        <p:spPr>
          <a:xfrm>
            <a:off x="8615825" y="2736893"/>
            <a:ext cx="2591951" cy="1329064"/>
          </a:xfrm>
          <a:prstGeom prst="borderCallout1">
            <a:avLst>
              <a:gd name="adj1" fmla="val 38227"/>
              <a:gd name="adj2" fmla="val -5136"/>
              <a:gd name="adj3" fmla="val 114768"/>
              <a:gd name="adj4" fmla="val -69039"/>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rgbClr val="FF0000"/>
                </a:solidFill>
                <a:latin typeface="Microsoft YaHei" panose="020B0503020204020204" pitchFamily="34" charset="-122"/>
                <a:ea typeface="Microsoft YaHei" panose="020B0503020204020204" pitchFamily="34" charset="-122"/>
              </a:rPr>
              <a:t>高级检索：</a:t>
            </a:r>
            <a:r>
              <a:rPr lang="zh-CN" altLang="en-US" sz="2000" b="1" dirty="0">
                <a:solidFill>
                  <a:schemeClr val="tx1"/>
                </a:solidFill>
                <a:latin typeface="Microsoft YaHei" panose="020B0503020204020204" pitchFamily="34" charset="-122"/>
                <a:ea typeface="Microsoft YaHei" panose="020B0503020204020204" pitchFamily="34" charset="-122"/>
              </a:rPr>
              <a:t>把所有字段都提供出来。框内支持逻辑关系的输入（</a:t>
            </a:r>
            <a:r>
              <a:rPr lang="en-US" altLang="zh-CN" sz="2000" b="1" dirty="0" err="1">
                <a:solidFill>
                  <a:schemeClr val="tx1"/>
                </a:solidFill>
                <a:latin typeface="Microsoft YaHei" panose="020B0503020204020204" pitchFamily="34" charset="-122"/>
                <a:ea typeface="Microsoft YaHei" panose="020B0503020204020204" pitchFamily="34" charset="-122"/>
              </a:rPr>
              <a:t>and,or,not</a:t>
            </a:r>
            <a:r>
              <a:rPr lang="zh-CN" altLang="en-US" sz="2000" b="1" dirty="0">
                <a:solidFill>
                  <a:schemeClr val="tx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6977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2">
            <a:extLst>
              <a:ext uri="{FF2B5EF4-FFF2-40B4-BE49-F238E27FC236}">
                <a16:creationId xmlns="" xmlns:a16="http://schemas.microsoft.com/office/drawing/2014/main" id="{618CED5C-B65C-574D-96CD-23AC62E29ED5}"/>
              </a:ext>
            </a:extLst>
          </p:cNvPr>
          <p:cNvPicPr>
            <a:picLocks noChangeAspect="1" noChangeArrowheads="1"/>
          </p:cNvPicPr>
          <p:nvPr/>
        </p:nvPicPr>
        <p:blipFill>
          <a:blip r:embed="rId2"/>
          <a:srcRect/>
          <a:stretch>
            <a:fillRect/>
          </a:stretch>
        </p:blipFill>
        <p:spPr bwMode="auto">
          <a:xfrm>
            <a:off x="857105" y="1500521"/>
            <a:ext cx="8478463" cy="5001818"/>
          </a:xfrm>
          <a:prstGeom prst="rect">
            <a:avLst/>
          </a:prstGeom>
          <a:noFill/>
          <a:ln w="9525">
            <a:noFill/>
            <a:miter lim="800000"/>
            <a:headEnd/>
            <a:tailEnd/>
          </a:ln>
          <a:effectLst/>
        </p:spPr>
      </p:pic>
      <p:sp>
        <p:nvSpPr>
          <p:cNvPr id="4" name="线形标注 1 3">
            <a:extLst>
              <a:ext uri="{FF2B5EF4-FFF2-40B4-BE49-F238E27FC236}">
                <a16:creationId xmlns="" xmlns:a16="http://schemas.microsoft.com/office/drawing/2014/main" id="{6AC05145-C95E-9E40-B73A-8BE614DB7C90}"/>
              </a:ext>
            </a:extLst>
          </p:cNvPr>
          <p:cNvSpPr/>
          <p:nvPr/>
        </p:nvSpPr>
        <p:spPr>
          <a:xfrm>
            <a:off x="2190439" y="3789836"/>
            <a:ext cx="2591951" cy="1220910"/>
          </a:xfrm>
          <a:prstGeom prst="borderCallout1">
            <a:avLst>
              <a:gd name="adj1" fmla="val 43187"/>
              <a:gd name="adj2" fmla="val 102645"/>
              <a:gd name="adj3" fmla="val 65549"/>
              <a:gd name="adj4" fmla="val 131733"/>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rgbClr val="FF0000"/>
                </a:solidFill>
                <a:latin typeface="Microsoft YaHei" panose="020B0503020204020204" pitchFamily="34" charset="-122"/>
                <a:ea typeface="Microsoft YaHei" panose="020B0503020204020204" pitchFamily="34" charset="-122"/>
              </a:rPr>
              <a:t>专业检索：</a:t>
            </a:r>
            <a:r>
              <a:rPr lang="zh-CN" altLang="en-US" sz="2000" b="1" dirty="0">
                <a:solidFill>
                  <a:schemeClr val="tx1"/>
                </a:solidFill>
                <a:latin typeface="Microsoft YaHei" panose="020B0503020204020204" pitchFamily="34" charset="-122"/>
                <a:ea typeface="Microsoft YaHei" panose="020B0503020204020204" pitchFamily="34" charset="-122"/>
              </a:rPr>
              <a:t>自行输入检索式，相关说明见页面提示。</a:t>
            </a:r>
          </a:p>
        </p:txBody>
      </p:sp>
      <p:sp>
        <p:nvSpPr>
          <p:cNvPr id="6" name="Rectangle 4">
            <a:extLst>
              <a:ext uri="{FF2B5EF4-FFF2-40B4-BE49-F238E27FC236}">
                <a16:creationId xmlns="" xmlns:a16="http://schemas.microsoft.com/office/drawing/2014/main" id="{6CAD3F9B-0D9C-E14F-A44E-726C9FFEF5EA}"/>
              </a:ext>
            </a:extLst>
          </p:cNvPr>
          <p:cNvSpPr>
            <a:spLocks noChangeArrowheads="1"/>
          </p:cNvSpPr>
          <p:nvPr/>
        </p:nvSpPr>
        <p:spPr bwMode="auto">
          <a:xfrm>
            <a:off x="2476152" y="1571976"/>
            <a:ext cx="1242790" cy="41765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Tree>
    <p:extLst>
      <p:ext uri="{BB962C8B-B14F-4D97-AF65-F5344CB8AC3E}">
        <p14:creationId xmlns:p14="http://schemas.microsoft.com/office/powerpoint/2010/main" val="55847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sp>
        <p:nvSpPr>
          <p:cNvPr id="5" name="矩形 4">
            <a:extLst>
              <a:ext uri="{FF2B5EF4-FFF2-40B4-BE49-F238E27FC236}">
                <a16:creationId xmlns="" xmlns:a16="http://schemas.microsoft.com/office/drawing/2014/main" id="{9069067C-CDFA-E14B-AEFD-1CE8D8959C9F}"/>
              </a:ext>
            </a:extLst>
          </p:cNvPr>
          <p:cNvSpPr/>
          <p:nvPr/>
        </p:nvSpPr>
        <p:spPr>
          <a:xfrm>
            <a:off x="1343666" y="1319562"/>
            <a:ext cx="10327501" cy="617744"/>
          </a:xfrm>
          <a:prstGeom prst="rect">
            <a:avLst/>
          </a:prstGeom>
        </p:spPr>
        <p:txBody>
          <a:bodyPr wrap="square" lIns="108850" tIns="54425" rIns="108850" bIns="54425">
            <a:spAutoFit/>
          </a:bodyPr>
          <a:lstStyle/>
          <a:p>
            <a:pPr algn="ctr"/>
            <a:r>
              <a:rPr lang="zh-CN" altLang="en-US" sz="3300" b="1" dirty="0">
                <a:latin typeface="微软雅黑" pitchFamily="34" charset="-122"/>
                <a:ea typeface="微软雅黑" pitchFamily="34" charset="-122"/>
              </a:rPr>
              <a:t>法院裁定</a:t>
            </a:r>
            <a:r>
              <a:rPr lang="zh-CN" altLang="en-US" sz="3300" b="1" dirty="0">
                <a:solidFill>
                  <a:srgbClr val="FF0000"/>
                </a:solidFill>
                <a:latin typeface="微软雅黑" pitchFamily="34" charset="-122"/>
                <a:ea typeface="微软雅黑" pitchFamily="34" charset="-122"/>
              </a:rPr>
              <a:t>滑动解锁</a:t>
            </a:r>
            <a:r>
              <a:rPr lang="zh-CN" altLang="en-US" sz="3300" b="1" dirty="0">
                <a:latin typeface="微软雅黑" pitchFamily="34" charset="-122"/>
                <a:ea typeface="微软雅黑" pitchFamily="34" charset="-122"/>
              </a:rPr>
              <a:t>专利属于苹果 三星需赔偿</a:t>
            </a:r>
            <a:r>
              <a:rPr lang="en-US" altLang="zh-CN" sz="3300" b="1" dirty="0">
                <a:latin typeface="微软雅黑" pitchFamily="34" charset="-122"/>
                <a:ea typeface="微软雅黑" pitchFamily="34" charset="-122"/>
              </a:rPr>
              <a:t>1.2</a:t>
            </a:r>
            <a:r>
              <a:rPr lang="zh-CN" altLang="en-US" sz="3300" b="1" dirty="0">
                <a:latin typeface="微软雅黑" pitchFamily="34" charset="-122"/>
                <a:ea typeface="微软雅黑" pitchFamily="34" charset="-122"/>
              </a:rPr>
              <a:t>亿美元</a:t>
            </a:r>
          </a:p>
        </p:txBody>
      </p:sp>
      <p:pic>
        <p:nvPicPr>
          <p:cNvPr id="6" name="Picture 4" descr="http://img1.cache.netease.com/catchpic/6/6E/6ED90AAF59A2B57169302FCA33A5F7B3.jpg">
            <a:extLst>
              <a:ext uri="{FF2B5EF4-FFF2-40B4-BE49-F238E27FC236}">
                <a16:creationId xmlns="" xmlns:a16="http://schemas.microsoft.com/office/drawing/2014/main" id="{15DD058B-4902-004B-A4AE-C1174E078B4E}"/>
              </a:ext>
            </a:extLst>
          </p:cNvPr>
          <p:cNvPicPr>
            <a:picLocks noChangeAspect="1" noChangeArrowheads="1"/>
          </p:cNvPicPr>
          <p:nvPr/>
        </p:nvPicPr>
        <p:blipFill>
          <a:blip r:embed="rId2"/>
          <a:srcRect l="10882" t="17647" r="8588" b="14706"/>
          <a:stretch>
            <a:fillRect/>
          </a:stretch>
        </p:blipFill>
        <p:spPr bwMode="auto">
          <a:xfrm>
            <a:off x="10055648" y="141312"/>
            <a:ext cx="1736097" cy="912219"/>
          </a:xfrm>
          <a:prstGeom prst="rect">
            <a:avLst/>
          </a:prstGeom>
          <a:noFill/>
        </p:spPr>
      </p:pic>
      <p:sp>
        <p:nvSpPr>
          <p:cNvPr id="7" name="矩形 6">
            <a:extLst>
              <a:ext uri="{FF2B5EF4-FFF2-40B4-BE49-F238E27FC236}">
                <a16:creationId xmlns="" xmlns:a16="http://schemas.microsoft.com/office/drawing/2014/main" id="{16ECBA3A-1895-7448-94DD-F90A65D3EB3A}"/>
              </a:ext>
            </a:extLst>
          </p:cNvPr>
          <p:cNvSpPr/>
          <p:nvPr/>
        </p:nvSpPr>
        <p:spPr>
          <a:xfrm>
            <a:off x="385544" y="3666562"/>
            <a:ext cx="6285726" cy="2787569"/>
          </a:xfrm>
          <a:prstGeom prst="rect">
            <a:avLst/>
          </a:prstGeom>
        </p:spPr>
        <p:txBody>
          <a:bodyPr wrap="square" lIns="108850" tIns="54425" rIns="108850" bIns="54425">
            <a:spAutoFit/>
          </a:bodyPr>
          <a:lstStyle/>
          <a:p>
            <a:r>
              <a:rPr lang="zh-CN" altLang="en-US" sz="2900" dirty="0">
                <a:latin typeface="微软雅黑" pitchFamily="34" charset="-122"/>
                <a:ea typeface="微软雅黑" pitchFamily="34" charset="-122"/>
              </a:rPr>
              <a:t>       据路透社消息，当地时间</a:t>
            </a:r>
            <a:r>
              <a:rPr lang="en-US" altLang="zh-CN" sz="2900" dirty="0">
                <a:latin typeface="微软雅黑" pitchFamily="34" charset="-122"/>
                <a:ea typeface="微软雅黑" pitchFamily="34" charset="-122"/>
              </a:rPr>
              <a:t>2016</a:t>
            </a:r>
            <a:r>
              <a:rPr lang="zh-CN" altLang="en-US" sz="2900" dirty="0">
                <a:latin typeface="微软雅黑" pitchFamily="34" charset="-122"/>
                <a:ea typeface="微软雅黑" pitchFamily="34" charset="-122"/>
              </a:rPr>
              <a:t>年</a:t>
            </a:r>
            <a:r>
              <a:rPr lang="en-US" altLang="zh-CN" sz="2900" dirty="0">
                <a:latin typeface="微软雅黑" pitchFamily="34" charset="-122"/>
                <a:ea typeface="微软雅黑" pitchFamily="34" charset="-122"/>
              </a:rPr>
              <a:t>10</a:t>
            </a:r>
            <a:r>
              <a:rPr lang="zh-CN" altLang="en-US" sz="2900" dirty="0">
                <a:latin typeface="微软雅黑" pitchFamily="34" charset="-122"/>
                <a:ea typeface="微软雅黑" pitchFamily="34" charset="-122"/>
              </a:rPr>
              <a:t>月</a:t>
            </a:r>
            <a:r>
              <a:rPr lang="en-US" altLang="zh-CN" sz="2900" dirty="0">
                <a:latin typeface="微软雅黑" pitchFamily="34" charset="-122"/>
                <a:ea typeface="微软雅黑" pitchFamily="34" charset="-122"/>
              </a:rPr>
              <a:t>7</a:t>
            </a:r>
            <a:r>
              <a:rPr lang="zh-CN" altLang="en-US" sz="2900" dirty="0">
                <a:latin typeface="微软雅黑" pitchFamily="34" charset="-122"/>
                <a:ea typeface="微软雅黑" pitchFamily="34" charset="-122"/>
              </a:rPr>
              <a:t>日，美国联邦法院判决三星侵犯了苹果手机外观专利（包括“滑动解锁”“拼写自动纠正”“快速连接”在内的外观专利），</a:t>
            </a:r>
            <a:r>
              <a:rPr lang="zh-CN" altLang="en-US" sz="2900" b="1" dirty="0">
                <a:solidFill>
                  <a:srgbClr val="FF0000"/>
                </a:solidFill>
                <a:latin typeface="微软雅黑" pitchFamily="34" charset="-122"/>
                <a:ea typeface="微软雅黑" pitchFamily="34" charset="-122"/>
              </a:rPr>
              <a:t>三星需赔偿</a:t>
            </a:r>
            <a:r>
              <a:rPr lang="en-US" altLang="zh-CN" sz="2900" b="1" dirty="0">
                <a:solidFill>
                  <a:srgbClr val="FF0000"/>
                </a:solidFill>
                <a:latin typeface="微软雅黑" pitchFamily="34" charset="-122"/>
                <a:ea typeface="微软雅黑" pitchFamily="34" charset="-122"/>
              </a:rPr>
              <a:t>1.196</a:t>
            </a:r>
            <a:r>
              <a:rPr lang="zh-CN" altLang="en-US" sz="2900" b="1" dirty="0">
                <a:solidFill>
                  <a:srgbClr val="FF0000"/>
                </a:solidFill>
                <a:latin typeface="微软雅黑" pitchFamily="34" charset="-122"/>
                <a:ea typeface="微软雅黑" pitchFamily="34" charset="-122"/>
              </a:rPr>
              <a:t>亿美元</a:t>
            </a:r>
            <a:r>
              <a:rPr lang="zh-CN" altLang="en-US" sz="2900" dirty="0">
                <a:latin typeface="微软雅黑" pitchFamily="34" charset="-122"/>
                <a:ea typeface="微软雅黑" pitchFamily="34" charset="-122"/>
              </a:rPr>
              <a:t>。</a:t>
            </a:r>
          </a:p>
        </p:txBody>
      </p:sp>
      <p:sp>
        <p:nvSpPr>
          <p:cNvPr id="8" name="矩形 7">
            <a:extLst>
              <a:ext uri="{FF2B5EF4-FFF2-40B4-BE49-F238E27FC236}">
                <a16:creationId xmlns="" xmlns:a16="http://schemas.microsoft.com/office/drawing/2014/main" id="{3C6E519F-8218-0442-8915-3D7C7DDEA9BC}"/>
              </a:ext>
            </a:extLst>
          </p:cNvPr>
          <p:cNvSpPr/>
          <p:nvPr/>
        </p:nvSpPr>
        <p:spPr>
          <a:xfrm>
            <a:off x="334566" y="2133650"/>
            <a:ext cx="7714300" cy="1448741"/>
          </a:xfrm>
          <a:prstGeom prst="rect">
            <a:avLst/>
          </a:prstGeom>
        </p:spPr>
        <p:txBody>
          <a:bodyPr wrap="square" lIns="108850" tIns="54425" rIns="108850" bIns="54425">
            <a:spAutoFit/>
          </a:bodyPr>
          <a:lstStyle/>
          <a:p>
            <a:r>
              <a:rPr lang="en-US" altLang="zh-CN" sz="2900" dirty="0">
                <a:latin typeface="微软雅黑" pitchFamily="34" charset="-122"/>
                <a:ea typeface="微软雅黑" pitchFamily="34" charset="-122"/>
              </a:rPr>
              <a:t>       2011</a:t>
            </a:r>
            <a:r>
              <a:rPr lang="zh-CN" altLang="en-US" sz="2900" dirty="0">
                <a:latin typeface="微软雅黑" pitchFamily="34" charset="-122"/>
                <a:ea typeface="微软雅黑" pitchFamily="34" charset="-122"/>
              </a:rPr>
              <a:t>年，苹果起诉三星抄袭了</a:t>
            </a:r>
            <a:r>
              <a:rPr lang="en-US" altLang="zh-CN" sz="2900" dirty="0" err="1">
                <a:latin typeface="微软雅黑" pitchFamily="34" charset="-122"/>
                <a:ea typeface="微软雅黑" pitchFamily="34" charset="-122"/>
              </a:rPr>
              <a:t>iPhone</a:t>
            </a:r>
            <a:r>
              <a:rPr lang="zh-CN" altLang="en-US" sz="2900" dirty="0">
                <a:latin typeface="微软雅黑" pitchFamily="34" charset="-122"/>
                <a:ea typeface="微软雅黑" pitchFamily="34" charset="-122"/>
              </a:rPr>
              <a:t>的外观专利，利用苹果的品牌以及与消费者的关联获利。</a:t>
            </a:r>
          </a:p>
        </p:txBody>
      </p:sp>
      <p:pic>
        <p:nvPicPr>
          <p:cNvPr id="9" name="Picture 6" descr="http://p2.ifengimg.com/haina/2016_42/d006d9ae6311790_w550_h374.jpg">
            <a:extLst>
              <a:ext uri="{FF2B5EF4-FFF2-40B4-BE49-F238E27FC236}">
                <a16:creationId xmlns="" xmlns:a16="http://schemas.microsoft.com/office/drawing/2014/main" id="{BC5EDA29-87B3-AF49-99C5-637264AFD0AE}"/>
              </a:ext>
            </a:extLst>
          </p:cNvPr>
          <p:cNvPicPr>
            <a:picLocks noChangeAspect="1" noChangeArrowheads="1"/>
          </p:cNvPicPr>
          <p:nvPr/>
        </p:nvPicPr>
        <p:blipFill>
          <a:blip r:embed="rId3"/>
          <a:srcRect/>
          <a:stretch>
            <a:fillRect/>
          </a:stretch>
        </p:blipFill>
        <p:spPr bwMode="auto">
          <a:xfrm>
            <a:off x="6941811" y="3429794"/>
            <a:ext cx="4642350" cy="2368456"/>
          </a:xfrm>
          <a:prstGeom prst="rect">
            <a:avLst/>
          </a:prstGeom>
          <a:noFill/>
        </p:spPr>
      </p:pic>
    </p:spTree>
    <p:extLst>
      <p:ext uri="{BB962C8B-B14F-4D97-AF65-F5344CB8AC3E}">
        <p14:creationId xmlns:p14="http://schemas.microsoft.com/office/powerpoint/2010/main" val="1230163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2">
            <a:extLst>
              <a:ext uri="{FF2B5EF4-FFF2-40B4-BE49-F238E27FC236}">
                <a16:creationId xmlns="" xmlns:a16="http://schemas.microsoft.com/office/drawing/2014/main" id="{166D57EF-A6E6-C849-9D5A-E50282BA0293}"/>
              </a:ext>
            </a:extLst>
          </p:cNvPr>
          <p:cNvPicPr>
            <a:picLocks noChangeAspect="1" noChangeArrowheads="1"/>
          </p:cNvPicPr>
          <p:nvPr/>
        </p:nvPicPr>
        <p:blipFill rotWithShape="1">
          <a:blip r:embed="rId2"/>
          <a:srcRect b="15321"/>
          <a:stretch/>
        </p:blipFill>
        <p:spPr bwMode="auto">
          <a:xfrm>
            <a:off x="766616" y="1341562"/>
            <a:ext cx="10098685" cy="5216182"/>
          </a:xfrm>
          <a:prstGeom prst="rect">
            <a:avLst/>
          </a:prstGeom>
          <a:noFill/>
          <a:ln w="9525">
            <a:noFill/>
            <a:miter lim="800000"/>
            <a:headEnd/>
            <a:tailEnd/>
          </a:ln>
          <a:effectLst/>
        </p:spPr>
      </p:pic>
      <p:sp>
        <p:nvSpPr>
          <p:cNvPr id="4" name="Rectangle 4">
            <a:extLst>
              <a:ext uri="{FF2B5EF4-FFF2-40B4-BE49-F238E27FC236}">
                <a16:creationId xmlns="" xmlns:a16="http://schemas.microsoft.com/office/drawing/2014/main" id="{B64BCC9B-3431-CE4B-B32A-22DF29D30D8B}"/>
              </a:ext>
            </a:extLst>
          </p:cNvPr>
          <p:cNvSpPr>
            <a:spLocks noChangeArrowheads="1"/>
          </p:cNvSpPr>
          <p:nvPr/>
        </p:nvSpPr>
        <p:spPr bwMode="auto">
          <a:xfrm>
            <a:off x="733077" y="2478748"/>
            <a:ext cx="2190480" cy="410434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6" name="线形标注 1 5">
            <a:extLst>
              <a:ext uri="{FF2B5EF4-FFF2-40B4-BE49-F238E27FC236}">
                <a16:creationId xmlns="" xmlns:a16="http://schemas.microsoft.com/office/drawing/2014/main" id="{7BC7C002-40E7-9145-B445-C9CF0F2B62A1}"/>
              </a:ext>
            </a:extLst>
          </p:cNvPr>
          <p:cNvSpPr/>
          <p:nvPr/>
        </p:nvSpPr>
        <p:spPr>
          <a:xfrm>
            <a:off x="396151" y="1698835"/>
            <a:ext cx="1345038" cy="396092"/>
          </a:xfrm>
          <a:prstGeom prst="borderCallout1">
            <a:avLst>
              <a:gd name="adj1" fmla="val 46794"/>
              <a:gd name="adj2" fmla="val 112171"/>
              <a:gd name="adj3" fmla="val 149498"/>
              <a:gd name="adj4" fmla="val 147758"/>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2000" b="1" dirty="0">
                <a:solidFill>
                  <a:schemeClr val="tx1"/>
                </a:solidFill>
                <a:latin typeface="Microsoft YaHei" panose="020B0503020204020204" pitchFamily="34" charset="-122"/>
                <a:ea typeface="Microsoft YaHei" panose="020B0503020204020204" pitchFamily="34" charset="-122"/>
              </a:rPr>
              <a:t>精炼检索</a:t>
            </a:r>
          </a:p>
        </p:txBody>
      </p:sp>
      <p:sp>
        <p:nvSpPr>
          <p:cNvPr id="7" name="Rectangle 4">
            <a:extLst>
              <a:ext uri="{FF2B5EF4-FFF2-40B4-BE49-F238E27FC236}">
                <a16:creationId xmlns="" xmlns:a16="http://schemas.microsoft.com/office/drawing/2014/main" id="{C7A4A973-2652-464E-B7A2-CF8B78E2A37E}"/>
              </a:ext>
            </a:extLst>
          </p:cNvPr>
          <p:cNvSpPr>
            <a:spLocks noChangeArrowheads="1"/>
          </p:cNvSpPr>
          <p:nvPr/>
        </p:nvSpPr>
        <p:spPr bwMode="auto">
          <a:xfrm>
            <a:off x="3158061" y="1976351"/>
            <a:ext cx="2666672" cy="214364"/>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8" name="线形标注 1 7">
            <a:extLst>
              <a:ext uri="{FF2B5EF4-FFF2-40B4-BE49-F238E27FC236}">
                <a16:creationId xmlns="" xmlns:a16="http://schemas.microsoft.com/office/drawing/2014/main" id="{94EECEA5-170F-704B-AD50-6B6850F60741}"/>
              </a:ext>
            </a:extLst>
          </p:cNvPr>
          <p:cNvSpPr/>
          <p:nvPr/>
        </p:nvSpPr>
        <p:spPr>
          <a:xfrm>
            <a:off x="6110447" y="1555926"/>
            <a:ext cx="1391382" cy="396092"/>
          </a:xfrm>
          <a:prstGeom prst="borderCallout1">
            <a:avLst>
              <a:gd name="adj1" fmla="val 57619"/>
              <a:gd name="adj2" fmla="val -1072"/>
              <a:gd name="adj3" fmla="val 106203"/>
              <a:gd name="adj4" fmla="val -21575"/>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pPr algn="ctr"/>
            <a:r>
              <a:rPr lang="zh-CN" altLang="en-US" sz="2000" b="1" dirty="0">
                <a:solidFill>
                  <a:schemeClr val="tx1"/>
                </a:solidFill>
                <a:latin typeface="Microsoft YaHei" panose="020B0503020204020204" pitchFamily="34" charset="-122"/>
                <a:ea typeface="Microsoft YaHei" panose="020B0503020204020204" pitchFamily="34" charset="-122"/>
              </a:rPr>
              <a:t>排序方式</a:t>
            </a:r>
          </a:p>
        </p:txBody>
      </p:sp>
      <p:sp>
        <p:nvSpPr>
          <p:cNvPr id="9" name="下箭头 8">
            <a:extLst>
              <a:ext uri="{FF2B5EF4-FFF2-40B4-BE49-F238E27FC236}">
                <a16:creationId xmlns="" xmlns:a16="http://schemas.microsoft.com/office/drawing/2014/main" id="{6C8BC26E-B992-DA46-B277-29E1AEDB2890}"/>
              </a:ext>
            </a:extLst>
          </p:cNvPr>
          <p:cNvSpPr/>
          <p:nvPr/>
        </p:nvSpPr>
        <p:spPr>
          <a:xfrm rot="5400000">
            <a:off x="5137482" y="2461041"/>
            <a:ext cx="360123" cy="671987"/>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Tree>
    <p:extLst>
      <p:ext uri="{BB962C8B-B14F-4D97-AF65-F5344CB8AC3E}">
        <p14:creationId xmlns:p14="http://schemas.microsoft.com/office/powerpoint/2010/main" val="12844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up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8" presetClass="entr" presetSubtype="3"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upRight)">
                                      <p:cBhvr>
                                        <p:cTn id="20" dur="500"/>
                                        <p:tgtEl>
                                          <p:spTgt spid="8"/>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2.2</a:t>
            </a:r>
            <a:r>
              <a:rPr kumimoji="1" lang="zh-Hans" altLang="en-US" dirty="0"/>
              <a:t> </a:t>
            </a:r>
            <a:r>
              <a:rPr kumimoji="1" lang="zh-CN" altLang="en-US" dirty="0"/>
              <a:t>万方数据 </a:t>
            </a:r>
            <a:r>
              <a:rPr kumimoji="1" lang="en-US" altLang="zh-CN" dirty="0"/>
              <a:t>(</a:t>
            </a:r>
            <a:r>
              <a:rPr kumimoji="1" lang="en-US" altLang="zh-CN" dirty="0" err="1"/>
              <a:t>www.wanfangdata.com.cn</a:t>
            </a:r>
            <a:r>
              <a:rPr kumimoji="1" lang="en-US" altLang="zh-CN" dirty="0"/>
              <a:t>/) </a:t>
            </a:r>
            <a:endParaRPr kumimoji="1" lang="zh-CN" altLang="en-US" dirty="0"/>
          </a:p>
        </p:txBody>
      </p:sp>
      <p:pic>
        <p:nvPicPr>
          <p:cNvPr id="3" name="Picture 2">
            <a:extLst>
              <a:ext uri="{FF2B5EF4-FFF2-40B4-BE49-F238E27FC236}">
                <a16:creationId xmlns="" xmlns:a16="http://schemas.microsoft.com/office/drawing/2014/main" id="{DE374E1D-FB9D-A14E-8983-8F12BAF5B861}"/>
              </a:ext>
            </a:extLst>
          </p:cNvPr>
          <p:cNvPicPr>
            <a:picLocks noChangeAspect="1" noChangeArrowheads="1"/>
          </p:cNvPicPr>
          <p:nvPr/>
        </p:nvPicPr>
        <p:blipFill>
          <a:blip r:embed="rId2"/>
          <a:srcRect/>
          <a:stretch>
            <a:fillRect/>
          </a:stretch>
        </p:blipFill>
        <p:spPr bwMode="auto">
          <a:xfrm>
            <a:off x="1237422" y="1341563"/>
            <a:ext cx="9221774" cy="5118657"/>
          </a:xfrm>
          <a:prstGeom prst="rect">
            <a:avLst/>
          </a:prstGeom>
          <a:noFill/>
          <a:ln w="9525">
            <a:noFill/>
            <a:miter lim="800000"/>
            <a:headEnd/>
            <a:tailEnd/>
          </a:ln>
          <a:effectLst/>
        </p:spPr>
      </p:pic>
      <p:sp>
        <p:nvSpPr>
          <p:cNvPr id="4" name="线形标注 1 3">
            <a:extLst>
              <a:ext uri="{FF2B5EF4-FFF2-40B4-BE49-F238E27FC236}">
                <a16:creationId xmlns="" xmlns:a16="http://schemas.microsoft.com/office/drawing/2014/main" id="{2679CE8A-39B1-EB43-B02B-80EB692A3DB4}"/>
              </a:ext>
            </a:extLst>
          </p:cNvPr>
          <p:cNvSpPr/>
          <p:nvPr/>
        </p:nvSpPr>
        <p:spPr>
          <a:xfrm>
            <a:off x="4380283" y="2985016"/>
            <a:ext cx="2015962" cy="396092"/>
          </a:xfrm>
          <a:prstGeom prst="borderCallout1">
            <a:avLst>
              <a:gd name="adj1" fmla="val 57619"/>
              <a:gd name="adj2" fmla="val -1072"/>
              <a:gd name="adj3" fmla="val -86222"/>
              <a:gd name="adj4" fmla="val -18404"/>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000" b="1" dirty="0">
                <a:solidFill>
                  <a:schemeClr val="tx1"/>
                </a:solidFill>
                <a:latin typeface="Microsoft YaHei" panose="020B0503020204020204" pitchFamily="34" charset="-122"/>
                <a:ea typeface="Microsoft YaHei" panose="020B0503020204020204" pitchFamily="34" charset="-122"/>
              </a:rPr>
              <a:t>下载全文与阅读</a:t>
            </a:r>
          </a:p>
        </p:txBody>
      </p:sp>
      <p:sp>
        <p:nvSpPr>
          <p:cNvPr id="6" name="Rectangle 4">
            <a:extLst>
              <a:ext uri="{FF2B5EF4-FFF2-40B4-BE49-F238E27FC236}">
                <a16:creationId xmlns="" xmlns:a16="http://schemas.microsoft.com/office/drawing/2014/main" id="{9929729E-2046-3849-AFE0-9B1B4153A1F0}"/>
              </a:ext>
            </a:extLst>
          </p:cNvPr>
          <p:cNvSpPr>
            <a:spLocks noChangeArrowheads="1"/>
          </p:cNvSpPr>
          <p:nvPr/>
        </p:nvSpPr>
        <p:spPr bwMode="auto">
          <a:xfrm>
            <a:off x="1427898" y="2270472"/>
            <a:ext cx="2694594" cy="351738"/>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108850" tIns="54425" rIns="108850" bIns="54425" anchor="ctr"/>
          <a:lstStyle/>
          <a:p>
            <a:endParaRPr lang="zh-CN" altLang="en-US"/>
          </a:p>
        </p:txBody>
      </p:sp>
      <p:sp>
        <p:nvSpPr>
          <p:cNvPr id="7" name="TextBox 13">
            <a:extLst>
              <a:ext uri="{FF2B5EF4-FFF2-40B4-BE49-F238E27FC236}">
                <a16:creationId xmlns="" xmlns:a16="http://schemas.microsoft.com/office/drawing/2014/main" id="{797D8FA9-4641-A945-B0D5-71C509B80EEF}"/>
              </a:ext>
            </a:extLst>
          </p:cNvPr>
          <p:cNvSpPr txBox="1"/>
          <p:nvPr/>
        </p:nvSpPr>
        <p:spPr>
          <a:xfrm>
            <a:off x="4951715" y="4628472"/>
            <a:ext cx="2755071" cy="602355"/>
          </a:xfrm>
          <a:prstGeom prst="rect">
            <a:avLst/>
          </a:prstGeom>
          <a:solidFill>
            <a:schemeClr val="bg1"/>
          </a:solidFill>
          <a:ln>
            <a:solidFill>
              <a:srgbClr val="FF0000"/>
            </a:solidFill>
          </a:ln>
        </p:spPr>
        <p:txBody>
          <a:bodyPr wrap="square" lIns="108850" tIns="54425" rIns="108850" bIns="54425" rtlCol="0">
            <a:spAutoFit/>
          </a:bodyPr>
          <a:lstStyle/>
          <a:p>
            <a:r>
              <a:rPr lang="zh-CN" altLang="en-US" sz="3200" b="1" dirty="0">
                <a:latin typeface="Microsoft YaHei" panose="020B0503020204020204" pitchFamily="34" charset="-122"/>
                <a:ea typeface="Microsoft YaHei" panose="020B0503020204020204" pitchFamily="34" charset="-122"/>
              </a:rPr>
              <a:t>详细信息页面</a:t>
            </a:r>
          </a:p>
        </p:txBody>
      </p:sp>
    </p:spTree>
    <p:extLst>
      <p:ext uri="{BB962C8B-B14F-4D97-AF65-F5344CB8AC3E}">
        <p14:creationId xmlns:p14="http://schemas.microsoft.com/office/powerpoint/2010/main" val="16868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2.3 CNKI (http://</a:t>
            </a:r>
            <a:r>
              <a:rPr kumimoji="1" lang="en-US" altLang="zh-Hans" dirty="0" err="1"/>
              <a:t>www.cnki.net</a:t>
            </a:r>
            <a:r>
              <a:rPr kumimoji="1" lang="en-US" altLang="zh-Hans" dirty="0"/>
              <a:t>/)  </a:t>
            </a:r>
          </a:p>
        </p:txBody>
      </p:sp>
      <p:pic>
        <p:nvPicPr>
          <p:cNvPr id="3" name="Picture 2">
            <a:extLst>
              <a:ext uri="{FF2B5EF4-FFF2-40B4-BE49-F238E27FC236}">
                <a16:creationId xmlns="" xmlns:a16="http://schemas.microsoft.com/office/drawing/2014/main" id="{7B8A7DB7-F3DB-E04E-BCD4-2F6B2CCB0FBE}"/>
              </a:ext>
            </a:extLst>
          </p:cNvPr>
          <p:cNvPicPr>
            <a:picLocks noChangeAspect="1" noChangeArrowheads="1"/>
          </p:cNvPicPr>
          <p:nvPr/>
        </p:nvPicPr>
        <p:blipFill>
          <a:blip r:embed="rId2"/>
          <a:srcRect/>
          <a:stretch>
            <a:fillRect/>
          </a:stretch>
        </p:blipFill>
        <p:spPr bwMode="auto">
          <a:xfrm>
            <a:off x="550592" y="3547622"/>
            <a:ext cx="10420321" cy="3344768"/>
          </a:xfrm>
          <a:prstGeom prst="rect">
            <a:avLst/>
          </a:prstGeom>
          <a:noFill/>
          <a:ln w="9525">
            <a:noFill/>
            <a:miter lim="800000"/>
            <a:headEnd/>
            <a:tailEnd/>
          </a:ln>
          <a:effectLst/>
        </p:spPr>
      </p:pic>
      <p:sp>
        <p:nvSpPr>
          <p:cNvPr id="4" name="椭圆 3">
            <a:extLst>
              <a:ext uri="{FF2B5EF4-FFF2-40B4-BE49-F238E27FC236}">
                <a16:creationId xmlns="" xmlns:a16="http://schemas.microsoft.com/office/drawing/2014/main" id="{C326CCE7-3D2D-724C-91EF-FBDCDD09A0DD}"/>
              </a:ext>
            </a:extLst>
          </p:cNvPr>
          <p:cNvSpPr/>
          <p:nvPr/>
        </p:nvSpPr>
        <p:spPr>
          <a:xfrm>
            <a:off x="7328611" y="3632648"/>
            <a:ext cx="1142859" cy="5001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
        <p:nvSpPr>
          <p:cNvPr id="6" name="椭圆 5">
            <a:extLst>
              <a:ext uri="{FF2B5EF4-FFF2-40B4-BE49-F238E27FC236}">
                <a16:creationId xmlns="" xmlns:a16="http://schemas.microsoft.com/office/drawing/2014/main" id="{C144CFDE-5EC6-164E-AB90-1162EBED086A}"/>
              </a:ext>
            </a:extLst>
          </p:cNvPr>
          <p:cNvSpPr/>
          <p:nvPr/>
        </p:nvSpPr>
        <p:spPr>
          <a:xfrm>
            <a:off x="9351905" y="4034232"/>
            <a:ext cx="1714289" cy="2858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sz="2400">
              <a:latin typeface="Microsoft YaHei" panose="020B0503020204020204" pitchFamily="34" charset="-122"/>
              <a:ea typeface="Microsoft YaHei" panose="020B0503020204020204" pitchFamily="34" charset="-122"/>
            </a:endParaRPr>
          </a:p>
        </p:txBody>
      </p:sp>
      <p:pic>
        <p:nvPicPr>
          <p:cNvPr id="7" name="Picture 3">
            <a:extLst>
              <a:ext uri="{FF2B5EF4-FFF2-40B4-BE49-F238E27FC236}">
                <a16:creationId xmlns="" xmlns:a16="http://schemas.microsoft.com/office/drawing/2014/main" id="{BDA6C643-512D-4C4A-BBED-34A6E9E958DD}"/>
              </a:ext>
            </a:extLst>
          </p:cNvPr>
          <p:cNvPicPr>
            <a:picLocks noChangeAspect="1" noChangeArrowheads="1"/>
          </p:cNvPicPr>
          <p:nvPr/>
        </p:nvPicPr>
        <p:blipFill>
          <a:blip r:embed="rId3"/>
          <a:srcRect l="64957" t="25816" b="31996"/>
          <a:stretch>
            <a:fillRect/>
          </a:stretch>
        </p:blipFill>
        <p:spPr bwMode="auto">
          <a:xfrm>
            <a:off x="550590" y="1533324"/>
            <a:ext cx="6896548" cy="1751507"/>
          </a:xfrm>
          <a:prstGeom prst="rect">
            <a:avLst/>
          </a:prstGeom>
          <a:noFill/>
          <a:ln w="9525">
            <a:noFill/>
            <a:miter lim="800000"/>
            <a:headEnd/>
            <a:tailEnd/>
          </a:ln>
          <a:effectLst/>
        </p:spPr>
      </p:pic>
      <p:sp>
        <p:nvSpPr>
          <p:cNvPr id="8" name="椭圆 7">
            <a:extLst>
              <a:ext uri="{FF2B5EF4-FFF2-40B4-BE49-F238E27FC236}">
                <a16:creationId xmlns="" xmlns:a16="http://schemas.microsoft.com/office/drawing/2014/main" id="{A978F987-3B9A-0E4A-94F9-AA524EACE435}"/>
              </a:ext>
            </a:extLst>
          </p:cNvPr>
          <p:cNvSpPr/>
          <p:nvPr/>
        </p:nvSpPr>
        <p:spPr>
          <a:xfrm>
            <a:off x="5161420" y="2104960"/>
            <a:ext cx="2000004" cy="4287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rtlCol="0" anchor="ctr"/>
          <a:lstStyle/>
          <a:p>
            <a:pPr algn="ctr"/>
            <a:endParaRPr lang="zh-CN" altLang="en-US"/>
          </a:p>
        </p:txBody>
      </p:sp>
      <p:sp>
        <p:nvSpPr>
          <p:cNvPr id="9" name="线形标注 1 8">
            <a:extLst>
              <a:ext uri="{FF2B5EF4-FFF2-40B4-BE49-F238E27FC236}">
                <a16:creationId xmlns="" xmlns:a16="http://schemas.microsoft.com/office/drawing/2014/main" id="{24241C58-6D84-4144-9686-10A13DFFD629}"/>
              </a:ext>
            </a:extLst>
          </p:cNvPr>
          <p:cNvSpPr/>
          <p:nvPr/>
        </p:nvSpPr>
        <p:spPr>
          <a:xfrm>
            <a:off x="8685236" y="1158341"/>
            <a:ext cx="2095242" cy="875165"/>
          </a:xfrm>
          <a:prstGeom prst="borderCallout1">
            <a:avLst>
              <a:gd name="adj1" fmla="val 24180"/>
              <a:gd name="adj2" fmla="val -6148"/>
              <a:gd name="adj3" fmla="val 112135"/>
              <a:gd name="adj4" fmla="val -77734"/>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400" b="1" dirty="0">
                <a:solidFill>
                  <a:schemeClr val="tx1"/>
                </a:solidFill>
                <a:latin typeface="Microsoft YaHei" panose="020B0503020204020204" pitchFamily="34" charset="-122"/>
                <a:ea typeface="Microsoft YaHei" panose="020B0503020204020204" pitchFamily="34" charset="-122"/>
              </a:rPr>
              <a:t>步骤</a:t>
            </a:r>
            <a:r>
              <a:rPr lang="en-US" altLang="zh-CN" sz="2400" b="1" dirty="0">
                <a:solidFill>
                  <a:schemeClr val="tx1"/>
                </a:solidFill>
                <a:latin typeface="Microsoft YaHei" panose="020B0503020204020204" pitchFamily="34" charset="-122"/>
                <a:ea typeface="Microsoft YaHei" panose="020B0503020204020204" pitchFamily="34" charset="-122"/>
              </a:rPr>
              <a:t>1</a:t>
            </a:r>
            <a:r>
              <a:rPr lang="zh-CN" altLang="en-US" sz="2400" b="1" dirty="0">
                <a:solidFill>
                  <a:schemeClr val="tx1"/>
                </a:solidFill>
                <a:latin typeface="Microsoft YaHei" panose="020B0503020204020204" pitchFamily="34" charset="-122"/>
                <a:ea typeface="Microsoft YaHei" panose="020B0503020204020204" pitchFamily="34" charset="-122"/>
              </a:rPr>
              <a:t>：进入高级检索</a:t>
            </a:r>
          </a:p>
        </p:txBody>
      </p:sp>
      <p:sp>
        <p:nvSpPr>
          <p:cNvPr id="10" name="线形标注 1 9">
            <a:extLst>
              <a:ext uri="{FF2B5EF4-FFF2-40B4-BE49-F238E27FC236}">
                <a16:creationId xmlns="" xmlns:a16="http://schemas.microsoft.com/office/drawing/2014/main" id="{3654794A-2D5C-7F4F-8C28-1CAAF09EA38B}"/>
              </a:ext>
            </a:extLst>
          </p:cNvPr>
          <p:cNvSpPr/>
          <p:nvPr/>
        </p:nvSpPr>
        <p:spPr>
          <a:xfrm>
            <a:off x="8685236" y="2319323"/>
            <a:ext cx="2095242" cy="880482"/>
          </a:xfrm>
          <a:prstGeom prst="borderCallout1">
            <a:avLst>
              <a:gd name="adj1" fmla="val 24180"/>
              <a:gd name="adj2" fmla="val -6148"/>
              <a:gd name="adj3" fmla="val 145559"/>
              <a:gd name="adj4" fmla="val -33842"/>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400" b="1" dirty="0">
                <a:solidFill>
                  <a:schemeClr val="tx1"/>
                </a:solidFill>
                <a:latin typeface="Microsoft YaHei" panose="020B0503020204020204" pitchFamily="34" charset="-122"/>
                <a:ea typeface="Microsoft YaHei" panose="020B0503020204020204" pitchFamily="34" charset="-122"/>
              </a:rPr>
              <a:t>步骤</a:t>
            </a:r>
            <a:r>
              <a:rPr lang="en-US" altLang="zh-CN" sz="2400" b="1" dirty="0">
                <a:solidFill>
                  <a:schemeClr val="tx1"/>
                </a:solidFill>
                <a:latin typeface="Microsoft YaHei" panose="020B0503020204020204" pitchFamily="34" charset="-122"/>
                <a:ea typeface="Microsoft YaHei" panose="020B0503020204020204" pitchFamily="34" charset="-122"/>
              </a:rPr>
              <a:t>2</a:t>
            </a:r>
            <a:r>
              <a:rPr lang="zh-CN" altLang="en-US" sz="2400" b="1" dirty="0">
                <a:solidFill>
                  <a:schemeClr val="tx1"/>
                </a:solidFill>
                <a:latin typeface="Microsoft YaHei" panose="020B0503020204020204" pitchFamily="34" charset="-122"/>
                <a:ea typeface="Microsoft YaHei" panose="020B0503020204020204" pitchFamily="34" charset="-122"/>
              </a:rPr>
              <a:t>：选择专利子库</a:t>
            </a:r>
          </a:p>
        </p:txBody>
      </p:sp>
      <p:sp>
        <p:nvSpPr>
          <p:cNvPr id="11" name="线形标注 1 10">
            <a:extLst>
              <a:ext uri="{FF2B5EF4-FFF2-40B4-BE49-F238E27FC236}">
                <a16:creationId xmlns="" xmlns:a16="http://schemas.microsoft.com/office/drawing/2014/main" id="{D7EB1C53-F04F-AD4E-912B-2AA93147E367}"/>
              </a:ext>
            </a:extLst>
          </p:cNvPr>
          <p:cNvSpPr/>
          <p:nvPr/>
        </p:nvSpPr>
        <p:spPr>
          <a:xfrm>
            <a:off x="8875714" y="5391869"/>
            <a:ext cx="2571391" cy="714545"/>
          </a:xfrm>
          <a:prstGeom prst="borderCallout1">
            <a:avLst>
              <a:gd name="adj1" fmla="val -10409"/>
              <a:gd name="adj2" fmla="val 54086"/>
              <a:gd name="adj3" fmla="val -132666"/>
              <a:gd name="adj4" fmla="val 57581"/>
            </a:avLst>
          </a:prstGeom>
        </p:spPr>
        <p:style>
          <a:lnRef idx="2">
            <a:schemeClr val="accent2"/>
          </a:lnRef>
          <a:fillRef idx="1">
            <a:schemeClr val="lt1"/>
          </a:fillRef>
          <a:effectRef idx="0">
            <a:schemeClr val="accent2"/>
          </a:effectRef>
          <a:fontRef idx="minor">
            <a:schemeClr val="dk1"/>
          </a:fontRef>
        </p:style>
        <p:txBody>
          <a:bodyPr lIns="108850" tIns="54425" rIns="108850" bIns="54425" rtlCol="0" anchor="ctr"/>
          <a:lstStyle/>
          <a:p>
            <a:r>
              <a:rPr lang="zh-CN" altLang="en-US" sz="2400" b="1" dirty="0">
                <a:solidFill>
                  <a:schemeClr val="tx1"/>
                </a:solidFill>
                <a:latin typeface="Microsoft YaHei" panose="020B0503020204020204" pitchFamily="34" charset="-122"/>
                <a:ea typeface="Microsoft YaHei" panose="020B0503020204020204" pitchFamily="34" charset="-122"/>
              </a:rPr>
              <a:t>此处可选：中国专利</a:t>
            </a:r>
            <a:r>
              <a:rPr lang="en-US" altLang="zh-CN" sz="2400" b="1" dirty="0">
                <a:solidFill>
                  <a:schemeClr val="tx1"/>
                </a:solidFill>
                <a:latin typeface="Microsoft YaHei" panose="020B0503020204020204" pitchFamily="34" charset="-122"/>
                <a:ea typeface="Microsoft YaHei" panose="020B0503020204020204" pitchFamily="34" charset="-122"/>
              </a:rPr>
              <a:t>/</a:t>
            </a:r>
            <a:r>
              <a:rPr lang="zh-CN" altLang="en-US" sz="2400" b="1" dirty="0">
                <a:solidFill>
                  <a:schemeClr val="tx1"/>
                </a:solidFill>
                <a:latin typeface="Microsoft YaHei" panose="020B0503020204020204" pitchFamily="34" charset="-122"/>
                <a:ea typeface="Microsoft YaHei" panose="020B0503020204020204" pitchFamily="34" charset="-122"/>
              </a:rPr>
              <a:t>海外专利。</a:t>
            </a:r>
          </a:p>
        </p:txBody>
      </p:sp>
    </p:spTree>
    <p:extLst>
      <p:ext uri="{BB962C8B-B14F-4D97-AF65-F5344CB8AC3E}">
        <p14:creationId xmlns:p14="http://schemas.microsoft.com/office/powerpoint/2010/main" val="26068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upRight)">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8" presetClass="entr" presetSubtype="3"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upRight)">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Hans" dirty="0"/>
              <a:t>2.3 CNKI (http://</a:t>
            </a:r>
            <a:r>
              <a:rPr kumimoji="1" lang="en-US" altLang="zh-Hans" dirty="0" err="1"/>
              <a:t>www.cnki.net</a:t>
            </a:r>
            <a:r>
              <a:rPr kumimoji="1" lang="en-US" altLang="zh-Hans" dirty="0"/>
              <a:t>/)  </a:t>
            </a:r>
          </a:p>
        </p:txBody>
      </p:sp>
      <p:pic>
        <p:nvPicPr>
          <p:cNvPr id="12" name="Picture 2">
            <a:extLst>
              <a:ext uri="{FF2B5EF4-FFF2-40B4-BE49-F238E27FC236}">
                <a16:creationId xmlns="" xmlns:a16="http://schemas.microsoft.com/office/drawing/2014/main" id="{7FA331B0-B645-CF49-AA5C-03AC64AB8A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6654" y="1494133"/>
            <a:ext cx="9504382" cy="4394330"/>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标注 12">
            <a:extLst>
              <a:ext uri="{FF2B5EF4-FFF2-40B4-BE49-F238E27FC236}">
                <a16:creationId xmlns="" xmlns:a16="http://schemas.microsoft.com/office/drawing/2014/main" id="{8F66C0D7-DA46-A34C-8874-6630782E0763}"/>
              </a:ext>
            </a:extLst>
          </p:cNvPr>
          <p:cNvSpPr/>
          <p:nvPr/>
        </p:nvSpPr>
        <p:spPr>
          <a:xfrm>
            <a:off x="7794299" y="857432"/>
            <a:ext cx="3839927" cy="1492717"/>
          </a:xfrm>
          <a:prstGeom prst="wedgeRoundRectCallout">
            <a:avLst>
              <a:gd name="adj1" fmla="val -44482"/>
              <a:gd name="adj2" fmla="val 71787"/>
              <a:gd name="adj3" fmla="val 16667"/>
            </a:avLst>
          </a:prstGeom>
          <a:solidFill>
            <a:schemeClr val="bg1"/>
          </a:solidFill>
          <a:ln w="19050">
            <a:solidFill>
              <a:srgbClr val="FF0000"/>
            </a:solidFill>
          </a:ln>
        </p:spPr>
        <p:style>
          <a:lnRef idx="1">
            <a:schemeClr val="accent5"/>
          </a:lnRef>
          <a:fillRef idx="2">
            <a:schemeClr val="accent5"/>
          </a:fillRef>
          <a:effectRef idx="1">
            <a:schemeClr val="accent5"/>
          </a:effectRef>
          <a:fontRef idx="minor">
            <a:schemeClr val="dk1"/>
          </a:fontRef>
        </p:style>
        <p:txBody>
          <a:bodyPr lIns="108850" tIns="54425" rIns="108850" bIns="54425" rtlCol="0" anchor="ctr"/>
          <a:lstStyle/>
          <a:p>
            <a:r>
              <a:rPr lang="zh-CN" altLang="en-US" dirty="0">
                <a:latin typeface="Microsoft YaHei" panose="020B0503020204020204" pitchFamily="34" charset="-122"/>
                <a:ea typeface="Microsoft YaHei" panose="020B0503020204020204" pitchFamily="34" charset="-122"/>
              </a:rPr>
              <a:t>其检索技术、检索方式、结果查看与处理与</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中国期刊全文数据库</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使用一致，详情查看第三讲课件。</a:t>
            </a:r>
          </a:p>
        </p:txBody>
      </p:sp>
      <p:sp>
        <p:nvSpPr>
          <p:cNvPr id="14" name="圆角矩形标注 13">
            <a:extLst>
              <a:ext uri="{FF2B5EF4-FFF2-40B4-BE49-F238E27FC236}">
                <a16:creationId xmlns="" xmlns:a16="http://schemas.microsoft.com/office/drawing/2014/main" id="{567A0EA5-E58F-7D40-9674-A2ED4D175733}"/>
              </a:ext>
            </a:extLst>
          </p:cNvPr>
          <p:cNvSpPr/>
          <p:nvPr/>
        </p:nvSpPr>
        <p:spPr>
          <a:xfrm>
            <a:off x="3023267" y="5216158"/>
            <a:ext cx="4310039" cy="1344608"/>
          </a:xfrm>
          <a:prstGeom prst="wedgeRoundRectCallout">
            <a:avLst>
              <a:gd name="adj1" fmla="val 32900"/>
              <a:gd name="adj2" fmla="val -78352"/>
              <a:gd name="adj3" fmla="val 16667"/>
            </a:avLst>
          </a:prstGeom>
          <a:solidFill>
            <a:schemeClr val="bg1"/>
          </a:solidFill>
          <a:ln w="19050">
            <a:solidFill>
              <a:srgbClr val="FF0000"/>
            </a:solidFill>
          </a:ln>
        </p:spPr>
        <p:style>
          <a:lnRef idx="1">
            <a:schemeClr val="accent5"/>
          </a:lnRef>
          <a:fillRef idx="2">
            <a:schemeClr val="accent5"/>
          </a:fillRef>
          <a:effectRef idx="1">
            <a:schemeClr val="accent5"/>
          </a:effectRef>
          <a:fontRef idx="minor">
            <a:schemeClr val="dk1"/>
          </a:fontRef>
        </p:style>
        <p:txBody>
          <a:bodyPr lIns="108850" tIns="54425" rIns="108850" bIns="54425" rtlCol="0" anchor="ctr"/>
          <a:lstStyle/>
          <a:p>
            <a:r>
              <a:rPr lang="zh-CN" altLang="en-US" dirty="0">
                <a:latin typeface="Microsoft YaHei" panose="020B0503020204020204" pitchFamily="34" charset="-122"/>
                <a:ea typeface="Microsoft YaHei" panose="020B0503020204020204" pitchFamily="34" charset="-122"/>
              </a:rPr>
              <a:t>注意：</a:t>
            </a:r>
            <a:r>
              <a:rPr lang="en-US" altLang="zh-CN" dirty="0">
                <a:latin typeface="Microsoft YaHei" panose="020B0503020204020204" pitchFamily="34" charset="-122"/>
                <a:ea typeface="Microsoft YaHei" panose="020B0503020204020204" pitchFamily="34" charset="-122"/>
              </a:rPr>
              <a:t>CNKI</a:t>
            </a:r>
            <a:r>
              <a:rPr lang="zh-CN" altLang="en-US" dirty="0">
                <a:latin typeface="Microsoft YaHei" panose="020B0503020204020204" pitchFamily="34" charset="-122"/>
                <a:ea typeface="Microsoft YaHei" panose="020B0503020204020204" pitchFamily="34" charset="-122"/>
              </a:rPr>
              <a:t>专利库，四川大学</a:t>
            </a:r>
            <a:r>
              <a:rPr lang="zh-CN" altLang="en-US" dirty="0">
                <a:solidFill>
                  <a:srgbClr val="FF0000"/>
                </a:solidFill>
                <a:latin typeface="Microsoft YaHei" panose="020B0503020204020204" pitchFamily="34" charset="-122"/>
                <a:ea typeface="Microsoft YaHei" panose="020B0503020204020204" pitchFamily="34" charset="-122"/>
              </a:rPr>
              <a:t>没有购买全文</a:t>
            </a:r>
            <a:r>
              <a:rPr lang="zh-CN" altLang="en-US" dirty="0">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只能查看摘要</a:t>
            </a:r>
            <a:r>
              <a:rPr lang="zh-CN" altLang="en-US" dirty="0">
                <a:latin typeface="Microsoft YaHei" panose="020B0503020204020204" pitchFamily="34" charset="-122"/>
                <a:ea typeface="Microsoft YaHei" panose="020B0503020204020204" pitchFamily="34" charset="-122"/>
              </a:rPr>
              <a:t>，若需全文，在其他可下载全文的数据库中获取。</a:t>
            </a:r>
          </a:p>
        </p:txBody>
      </p:sp>
    </p:spTree>
    <p:extLst>
      <p:ext uri="{BB962C8B-B14F-4D97-AF65-F5344CB8AC3E}">
        <p14:creationId xmlns:p14="http://schemas.microsoft.com/office/powerpoint/2010/main" val="218054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 xmlns:a16="http://schemas.microsoft.com/office/drawing/2014/main" id="{EC194664-D5BC-954C-8D1B-8F2A3C5B34AD}"/>
              </a:ext>
            </a:extLst>
          </p:cNvPr>
          <p:cNvSpPr>
            <a:spLocks noGrp="1"/>
          </p:cNvSpPr>
          <p:nvPr>
            <p:ph type="title"/>
          </p:nvPr>
        </p:nvSpPr>
        <p:spPr>
          <a:xfrm>
            <a:off x="1237422" y="286522"/>
            <a:ext cx="8674208" cy="566869"/>
          </a:xfrm>
        </p:spPr>
        <p:txBody>
          <a:bodyPr>
            <a:normAutofit/>
          </a:bodyPr>
          <a:lstStyle/>
          <a:p>
            <a:r>
              <a:rPr kumimoji="1" lang="en-US" altLang="zh-CN" dirty="0"/>
              <a:t>2.4 </a:t>
            </a:r>
            <a:r>
              <a:rPr kumimoji="1" lang="zh-CN" altLang="en-US" dirty="0"/>
              <a:t>其他可检索中文专利的网址</a:t>
            </a:r>
          </a:p>
        </p:txBody>
      </p:sp>
      <p:sp>
        <p:nvSpPr>
          <p:cNvPr id="4" name="TextBox 7">
            <a:extLst>
              <a:ext uri="{FF2B5EF4-FFF2-40B4-BE49-F238E27FC236}">
                <a16:creationId xmlns="" xmlns:a16="http://schemas.microsoft.com/office/drawing/2014/main" id="{867DC6E3-3D62-9F4B-9D70-A35578976D85}"/>
              </a:ext>
            </a:extLst>
          </p:cNvPr>
          <p:cNvSpPr txBox="1"/>
          <p:nvPr/>
        </p:nvSpPr>
        <p:spPr>
          <a:xfrm>
            <a:off x="334566" y="1341562"/>
            <a:ext cx="11519780" cy="5698622"/>
          </a:xfrm>
          <a:prstGeom prst="rect">
            <a:avLst/>
          </a:prstGeom>
          <a:noFill/>
        </p:spPr>
        <p:txBody>
          <a:bodyPr wrap="square" lIns="108850" tIns="54425" rIns="108850" bIns="54425" rtlCol="0">
            <a:spAutoFit/>
          </a:bodyPr>
          <a:lstStyle/>
          <a:p>
            <a:pPr>
              <a:buFont typeface="Wingdings" pitchFamily="2" charset="2"/>
              <a:buChar char="Ø"/>
            </a:pPr>
            <a:endParaRPr lang="en-US" altLang="zh-CN" sz="800" b="1" dirty="0">
              <a:solidFill>
                <a:srgbClr val="0070C0"/>
              </a:solidFill>
              <a:latin typeface="Microsoft YaHei" panose="020B0503020204020204" pitchFamily="34" charset="-122"/>
              <a:ea typeface="Microsoft YaHei" panose="020B0503020204020204" pitchFamily="34" charset="-122"/>
            </a:endParaRPr>
          </a:p>
          <a:p>
            <a:pPr marL="1088502" lvl="1" indent="-544251">
              <a:spcBef>
                <a:spcPts val="714"/>
              </a:spcBef>
              <a:buFont typeface="Wingdings" pitchFamily="2" charset="2"/>
              <a:buChar char="p"/>
            </a:pPr>
            <a:r>
              <a:rPr lang="zh-CN" altLang="en-US" sz="3600" b="1" dirty="0">
                <a:latin typeface="Microsoft YaHei" panose="020B0503020204020204" pitchFamily="34" charset="-122"/>
                <a:ea typeface="Microsoft YaHei" panose="020B0503020204020204" pitchFamily="34" charset="-122"/>
              </a:rPr>
              <a:t>中国</a:t>
            </a:r>
            <a:r>
              <a:rPr lang="zh-Hans" altLang="en-US" sz="3600" b="1" dirty="0">
                <a:latin typeface="Microsoft YaHei" panose="020B0503020204020204" pitchFamily="34" charset="-122"/>
                <a:ea typeface="Microsoft YaHei" panose="020B0503020204020204" pitchFamily="34" charset="-122"/>
              </a:rPr>
              <a:t>专利公布公告系统</a:t>
            </a:r>
            <a:r>
              <a:rPr lang="en-US" altLang="zh-CN" sz="3600" dirty="0">
                <a:latin typeface="Microsoft YaHei" panose="020B0503020204020204" pitchFamily="34" charset="-122"/>
                <a:ea typeface="Microsoft YaHei" panose="020B0503020204020204" pitchFamily="34" charset="-122"/>
              </a:rPr>
              <a:t>(</a:t>
            </a:r>
            <a:r>
              <a:rPr lang="en-US" altLang="zh-CN" sz="3600" u="sng" dirty="0">
                <a:solidFill>
                  <a:srgbClr val="0000FF"/>
                </a:solidFill>
                <a:latin typeface="Microsoft YaHei" panose="020B0503020204020204" pitchFamily="34" charset="-122"/>
                <a:ea typeface="Microsoft YaHei" panose="020B0503020204020204" pitchFamily="34" charset="-122"/>
              </a:rPr>
              <a:t>http://</a:t>
            </a:r>
            <a:r>
              <a:rPr lang="en-US" altLang="zh-CN" sz="3600" u="sng" dirty="0" err="1">
                <a:solidFill>
                  <a:srgbClr val="0000FF"/>
                </a:solidFill>
                <a:latin typeface="Microsoft YaHei" panose="020B0503020204020204" pitchFamily="34" charset="-122"/>
                <a:ea typeface="Microsoft YaHei" panose="020B0503020204020204" pitchFamily="34" charset="-122"/>
              </a:rPr>
              <a:t>epub.sipo.gov.cn</a:t>
            </a:r>
            <a:r>
              <a:rPr lang="en-US" altLang="zh-CN" sz="3600" u="sng" dirty="0">
                <a:solidFill>
                  <a:srgbClr val="0000FF"/>
                </a:solidFill>
                <a:latin typeface="Microsoft YaHei" panose="020B0503020204020204" pitchFamily="34" charset="-122"/>
                <a:ea typeface="Microsoft YaHei" panose="020B0503020204020204" pitchFamily="34" charset="-122"/>
              </a:rPr>
              <a:t>/</a:t>
            </a:r>
            <a:r>
              <a:rPr lang="en-US" altLang="zh-CN" sz="3600" u="sng" dirty="0" err="1">
                <a:solidFill>
                  <a:srgbClr val="0000FF"/>
                </a:solidFill>
                <a:latin typeface="Microsoft YaHei" panose="020B0503020204020204" pitchFamily="34" charset="-122"/>
                <a:ea typeface="Microsoft YaHei" panose="020B0503020204020204" pitchFamily="34" charset="-122"/>
              </a:rPr>
              <a:t>gjcx.jsp</a:t>
            </a:r>
            <a:r>
              <a:rPr lang="en-US" altLang="zh-CN" sz="3600" dirty="0">
                <a:latin typeface="Microsoft YaHei" panose="020B0503020204020204" pitchFamily="34" charset="-122"/>
                <a:ea typeface="Microsoft YaHei" panose="020B0503020204020204" pitchFamily="34" charset="-122"/>
              </a:rPr>
              <a:t>) </a:t>
            </a:r>
          </a:p>
          <a:p>
            <a:pPr marL="1088502" lvl="1" indent="-544251">
              <a:spcBef>
                <a:spcPts val="714"/>
              </a:spcBef>
              <a:buFont typeface="Wingdings" pitchFamily="2" charset="2"/>
              <a:buChar char="p"/>
            </a:pPr>
            <a:r>
              <a:rPr lang="zh-CN" altLang="en-US" sz="3600" b="1" dirty="0">
                <a:latin typeface="Microsoft YaHei" panose="020B0503020204020204" pitchFamily="34" charset="-122"/>
                <a:ea typeface="Microsoft YaHei" panose="020B0503020204020204" pitchFamily="34" charset="-122"/>
              </a:rPr>
              <a:t>专利之星专利检索系</a:t>
            </a:r>
            <a:r>
              <a:rPr lang="en-US" altLang="zh-CN" sz="3600" dirty="0">
                <a:latin typeface="Microsoft YaHei" panose="020B0503020204020204" pitchFamily="34" charset="-122"/>
                <a:ea typeface="Microsoft YaHei" panose="020B0503020204020204" pitchFamily="34" charset="-122"/>
              </a:rPr>
              <a:t>(</a:t>
            </a:r>
            <a:r>
              <a:rPr lang="en-US" altLang="zh-CN" sz="3600" dirty="0">
                <a:latin typeface="Microsoft YaHei" panose="020B0503020204020204" pitchFamily="34" charset="-122"/>
                <a:ea typeface="Microsoft YaHei" panose="020B0503020204020204" pitchFamily="34" charset="-122"/>
                <a:hlinkClick r:id="rId2"/>
              </a:rPr>
              <a:t>www.patentstar.cn</a:t>
            </a:r>
            <a:r>
              <a:rPr lang="en-US" altLang="zh-CN" sz="3600" dirty="0">
                <a:latin typeface="Microsoft YaHei" panose="020B0503020204020204" pitchFamily="34" charset="-122"/>
                <a:ea typeface="Microsoft YaHei" panose="020B0503020204020204" pitchFamily="34" charset="-122"/>
              </a:rPr>
              <a:t>) </a:t>
            </a:r>
            <a:r>
              <a:rPr lang="zh-Hans" altLang="en-US" sz="1800" dirty="0">
                <a:solidFill>
                  <a:srgbClr val="C00000"/>
                </a:solidFill>
                <a:latin typeface="Microsoft YaHei" panose="020B0503020204020204" pitchFamily="34" charset="-122"/>
                <a:ea typeface="Microsoft YaHei" panose="020B0503020204020204" pitchFamily="34" charset="-122"/>
              </a:rPr>
              <a:t>要注册</a:t>
            </a:r>
            <a:endParaRPr lang="en-US" altLang="zh-CN" sz="3600" dirty="0">
              <a:solidFill>
                <a:srgbClr val="C00000"/>
              </a:solidFill>
              <a:latin typeface="Microsoft YaHei" panose="020B0503020204020204" pitchFamily="34" charset="-122"/>
              <a:ea typeface="Microsoft YaHei" panose="020B0503020204020204" pitchFamily="34" charset="-122"/>
            </a:endParaRPr>
          </a:p>
          <a:p>
            <a:pPr marL="1088502" lvl="1" indent="-544251">
              <a:spcBef>
                <a:spcPts val="714"/>
              </a:spcBef>
              <a:buFont typeface="Wingdings" pitchFamily="2" charset="2"/>
              <a:buChar char="p"/>
            </a:pPr>
            <a:r>
              <a:rPr lang="zh-Hans" altLang="en-US" sz="3600" b="1" dirty="0">
                <a:latin typeface="Microsoft YaHei" panose="020B0503020204020204" pitchFamily="34" charset="-122"/>
                <a:ea typeface="Microsoft YaHei" panose="020B0503020204020204" pitchFamily="34" charset="-122"/>
              </a:rPr>
              <a:t>药物在线</a:t>
            </a:r>
            <a:r>
              <a:rPr lang="zh-CN" altLang="en-US" sz="3600" b="1" dirty="0">
                <a:latin typeface="Microsoft YaHei" panose="020B0503020204020204" pitchFamily="34" charset="-122"/>
                <a:ea typeface="Microsoft YaHei" panose="020B0503020204020204" pitchFamily="34" charset="-122"/>
              </a:rPr>
              <a:t>专利下载 </a:t>
            </a:r>
            <a:r>
              <a:rPr lang="en-US" altLang="zh-CN" sz="3600" dirty="0">
                <a:latin typeface="Microsoft YaHei" panose="020B0503020204020204" pitchFamily="34" charset="-122"/>
                <a:ea typeface="Microsoft YaHei" panose="020B0503020204020204" pitchFamily="34" charset="-122"/>
              </a:rPr>
              <a:t>(</a:t>
            </a:r>
            <a:r>
              <a:rPr lang="en-US" altLang="zh-CN" sz="3600" u="sng" dirty="0">
                <a:solidFill>
                  <a:srgbClr val="0000FF"/>
                </a:solidFill>
                <a:latin typeface="Microsoft YaHei" panose="020B0503020204020204" pitchFamily="34" charset="-122"/>
                <a:ea typeface="Microsoft YaHei" panose="020B0503020204020204" pitchFamily="34" charset="-122"/>
              </a:rPr>
              <a:t>https://</a:t>
            </a:r>
            <a:r>
              <a:rPr lang="en-US" altLang="zh-CN" sz="3600" u="sng" dirty="0" err="1">
                <a:solidFill>
                  <a:srgbClr val="0000FF"/>
                </a:solidFill>
                <a:latin typeface="Microsoft YaHei" panose="020B0503020204020204" pitchFamily="34" charset="-122"/>
                <a:ea typeface="Microsoft YaHei" panose="020B0503020204020204" pitchFamily="34" charset="-122"/>
              </a:rPr>
              <a:t>www.drugfuture.com</a:t>
            </a:r>
            <a:r>
              <a:rPr lang="en-US" altLang="zh-CN" sz="3600" u="sng" dirty="0">
                <a:solidFill>
                  <a:srgbClr val="0000FF"/>
                </a:solidFill>
                <a:latin typeface="Microsoft YaHei" panose="020B0503020204020204" pitchFamily="34" charset="-122"/>
                <a:ea typeface="Microsoft YaHei" panose="020B0503020204020204" pitchFamily="34" charset="-122"/>
              </a:rPr>
              <a:t>/patent/</a:t>
            </a:r>
            <a:r>
              <a:rPr lang="en-US" altLang="zh-CN" sz="3600" dirty="0">
                <a:latin typeface="Microsoft YaHei" panose="020B0503020204020204" pitchFamily="34" charset="-122"/>
                <a:ea typeface="Microsoft YaHei" panose="020B0503020204020204" pitchFamily="34" charset="-122"/>
              </a:rPr>
              <a:t>) </a:t>
            </a:r>
          </a:p>
          <a:p>
            <a:pPr marL="1088502" lvl="1" indent="-544251">
              <a:spcBef>
                <a:spcPts val="714"/>
              </a:spcBef>
              <a:buFont typeface="Wingdings" pitchFamily="2" charset="2"/>
              <a:buChar char="p"/>
            </a:pPr>
            <a:r>
              <a:rPr lang="zh-CN" altLang="en-US" sz="3600" b="1" dirty="0">
                <a:latin typeface="Microsoft YaHei" panose="020B0503020204020204" pitchFamily="34" charset="-122"/>
                <a:ea typeface="Microsoft YaHei" panose="020B0503020204020204" pitchFamily="34" charset="-122"/>
              </a:rPr>
              <a:t>中国专利信息网检索系统</a:t>
            </a:r>
            <a:r>
              <a:rPr lang="en-US" altLang="zh-CN" sz="3600" dirty="0">
                <a:latin typeface="Microsoft YaHei" panose="020B0503020204020204" pitchFamily="34" charset="-122"/>
                <a:ea typeface="Microsoft YaHei" panose="020B0503020204020204" pitchFamily="34" charset="-122"/>
              </a:rPr>
              <a:t>(</a:t>
            </a:r>
            <a:r>
              <a:rPr lang="en-US" altLang="zh-CN" sz="3600" dirty="0">
                <a:latin typeface="Microsoft YaHei" panose="020B0503020204020204" pitchFamily="34" charset="-122"/>
                <a:ea typeface="Microsoft YaHei" panose="020B0503020204020204" pitchFamily="34" charset="-122"/>
                <a:hlinkClick r:id="rId3"/>
              </a:rPr>
              <a:t>www.patent.com.cn</a:t>
            </a:r>
            <a:r>
              <a:rPr lang="en-US" altLang="zh-CN" sz="3600" dirty="0">
                <a:latin typeface="Microsoft YaHei" panose="020B0503020204020204" pitchFamily="34" charset="-122"/>
                <a:ea typeface="Microsoft YaHei" panose="020B0503020204020204" pitchFamily="34" charset="-122"/>
              </a:rPr>
              <a:t>) </a:t>
            </a:r>
          </a:p>
          <a:p>
            <a:pPr marL="1088502" lvl="1" indent="-544251">
              <a:spcBef>
                <a:spcPts val="714"/>
              </a:spcBef>
              <a:buFont typeface="Wingdings" pitchFamily="2" charset="2"/>
              <a:buChar char="p"/>
            </a:pPr>
            <a:r>
              <a:rPr lang="zh-CN" altLang="en-US" sz="3600" b="1" dirty="0">
                <a:latin typeface="Microsoft YaHei" panose="020B0503020204020204" pitchFamily="34" charset="-122"/>
                <a:ea typeface="Microsoft YaHei" panose="020B0503020204020204" pitchFamily="34" charset="-122"/>
              </a:rPr>
              <a:t>香港知识产权署“网上检索”系统</a:t>
            </a:r>
            <a:r>
              <a:rPr lang="en-US" altLang="zh-CN" sz="3600" dirty="0">
                <a:latin typeface="Microsoft YaHei" panose="020B0503020204020204" pitchFamily="34" charset="-122"/>
                <a:ea typeface="Microsoft YaHei" panose="020B0503020204020204" pitchFamily="34" charset="-122"/>
              </a:rPr>
              <a:t>(</a:t>
            </a:r>
            <a:r>
              <a:rPr lang="en-US" altLang="zh-CN" sz="3600" dirty="0">
                <a:latin typeface="Microsoft YaHei" panose="020B0503020204020204" pitchFamily="34" charset="-122"/>
                <a:ea typeface="Microsoft YaHei" panose="020B0503020204020204" pitchFamily="34" charset="-122"/>
                <a:hlinkClick r:id="rId4"/>
              </a:rPr>
              <a:t>http://www.ipd.gov.hk/</a:t>
            </a:r>
            <a:r>
              <a:rPr lang="en-US" altLang="zh-CN" sz="3600" dirty="0">
                <a:latin typeface="Microsoft YaHei" panose="020B0503020204020204" pitchFamily="34" charset="-122"/>
                <a:ea typeface="Microsoft YaHei" panose="020B0503020204020204" pitchFamily="34" charset="-122"/>
              </a:rPr>
              <a:t>)   </a:t>
            </a:r>
          </a:p>
          <a:p>
            <a:pPr>
              <a:buFont typeface="Wingdings" pitchFamily="2" charset="2"/>
              <a:buChar char="Ø"/>
            </a:pPr>
            <a:endParaRPr lang="zh-CN" altLang="en-US" sz="38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1758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17F7F0A3-3778-9E42-8AF4-F2E02B875483}"/>
              </a:ext>
            </a:extLst>
          </p:cNvPr>
          <p:cNvSpPr>
            <a:spLocks noGrp="1"/>
          </p:cNvSpPr>
          <p:nvPr>
            <p:ph type="title"/>
          </p:nvPr>
        </p:nvSpPr>
        <p:spPr/>
        <p:txBody>
          <a:bodyPr/>
          <a:lstStyle/>
          <a:p>
            <a:endParaRPr kumimoji="1" lang="zh-CN" altLang="en-US"/>
          </a:p>
        </p:txBody>
      </p:sp>
      <p:sp>
        <p:nvSpPr>
          <p:cNvPr id="4" name="TextBox 6">
            <a:extLst>
              <a:ext uri="{FF2B5EF4-FFF2-40B4-BE49-F238E27FC236}">
                <a16:creationId xmlns="" xmlns:a16="http://schemas.microsoft.com/office/drawing/2014/main" id="{134DAE8A-499C-1949-85F5-92E3F5D7CAC0}"/>
              </a:ext>
            </a:extLst>
          </p:cNvPr>
          <p:cNvSpPr txBox="1"/>
          <p:nvPr/>
        </p:nvSpPr>
        <p:spPr>
          <a:xfrm>
            <a:off x="335317" y="1259313"/>
            <a:ext cx="11519780" cy="5363659"/>
          </a:xfrm>
          <a:prstGeom prst="rect">
            <a:avLst/>
          </a:prstGeom>
          <a:noFill/>
        </p:spPr>
        <p:txBody>
          <a:bodyPr wrap="square" lIns="108850" tIns="54425" rIns="108850" bIns="54425" rtlCol="0">
            <a:spAutoFit/>
          </a:bodyPr>
          <a:lstStyle/>
          <a:p>
            <a:pPr algn="ctr"/>
            <a:r>
              <a:rPr lang="zh-CN" altLang="en-US" sz="4300" b="1" dirty="0">
                <a:latin typeface="Microsoft YaHei" panose="020B0503020204020204" pitchFamily="34" charset="-122"/>
                <a:ea typeface="Microsoft YaHei" panose="020B0503020204020204" pitchFamily="34" charset="-122"/>
              </a:rPr>
              <a:t>专利小结</a:t>
            </a:r>
            <a:endParaRPr lang="en-US" altLang="zh-CN" sz="4300" b="1" dirty="0">
              <a:latin typeface="Microsoft YaHei" panose="020B0503020204020204" pitchFamily="34" charset="-122"/>
              <a:ea typeface="Microsoft YaHei" panose="020B0503020204020204" pitchFamily="34" charset="-122"/>
            </a:endParaRPr>
          </a:p>
          <a:p>
            <a:pPr>
              <a:buFont typeface="Wingdings" pitchFamily="2" charset="2"/>
              <a:buChar char="Ø"/>
            </a:pP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1088502" lvl="1" indent="-544251">
              <a:lnSpc>
                <a:spcPct val="130000"/>
              </a:lnSpc>
              <a:buFont typeface="Wingdings" pitchFamily="2" charset="2"/>
              <a:buChar char="p"/>
            </a:pPr>
            <a:r>
              <a:rPr lang="zh-CN" altLang="en-US" sz="3300" dirty="0">
                <a:latin typeface="Microsoft YaHei" panose="020B0503020204020204" pitchFamily="34" charset="-122"/>
                <a:ea typeface="Microsoft YaHei" panose="020B0503020204020204" pitchFamily="34" charset="-122"/>
              </a:rPr>
              <a:t>掌握专利的</a:t>
            </a:r>
            <a:r>
              <a:rPr lang="zh-CN" altLang="en-US" sz="3300" b="1" dirty="0">
                <a:solidFill>
                  <a:srgbClr val="FF0000"/>
                </a:solidFill>
                <a:latin typeface="Microsoft YaHei" panose="020B0503020204020204" pitchFamily="34" charset="-122"/>
                <a:ea typeface="Microsoft YaHei" panose="020B0503020204020204" pitchFamily="34" charset="-122"/>
              </a:rPr>
              <a:t>类型</a:t>
            </a:r>
            <a:r>
              <a:rPr lang="zh-CN" altLang="en-US" sz="3300" dirty="0">
                <a:latin typeface="Microsoft YaHei" panose="020B0503020204020204" pitchFamily="34" charset="-122"/>
                <a:ea typeface="Microsoft YaHei" panose="020B0503020204020204" pitchFamily="34" charset="-122"/>
              </a:rPr>
              <a:t>（发明、实用新型、外观设计）；</a:t>
            </a:r>
            <a:endParaRPr lang="en-US" altLang="zh-CN" sz="3300" dirty="0">
              <a:latin typeface="Microsoft YaHei" panose="020B0503020204020204" pitchFamily="34" charset="-122"/>
              <a:ea typeface="Microsoft YaHei" panose="020B0503020204020204" pitchFamily="34" charset="-122"/>
            </a:endParaRPr>
          </a:p>
          <a:p>
            <a:pPr marL="1088502" lvl="1" indent="-544251">
              <a:lnSpc>
                <a:spcPct val="130000"/>
              </a:lnSpc>
              <a:buFont typeface="Wingdings" pitchFamily="2" charset="2"/>
              <a:buChar char="p"/>
            </a:pPr>
            <a:r>
              <a:rPr lang="zh-CN" altLang="en-US" sz="3300" dirty="0">
                <a:latin typeface="Microsoft YaHei" panose="020B0503020204020204" pitchFamily="34" charset="-122"/>
                <a:ea typeface="Microsoft YaHei" panose="020B0503020204020204" pitchFamily="34" charset="-122"/>
              </a:rPr>
              <a:t>会根据专利</a:t>
            </a:r>
            <a:r>
              <a:rPr lang="zh-CN" altLang="en-US" sz="3300" b="1" dirty="0">
                <a:solidFill>
                  <a:srgbClr val="FF0000"/>
                </a:solidFill>
                <a:latin typeface="Microsoft YaHei" panose="020B0503020204020204" pitchFamily="34" charset="-122"/>
                <a:ea typeface="Microsoft YaHei" panose="020B0503020204020204" pitchFamily="34" charset="-122"/>
              </a:rPr>
              <a:t>申请号辨别专利</a:t>
            </a:r>
            <a:r>
              <a:rPr lang="zh-CN" altLang="en-US" sz="3300" dirty="0">
                <a:latin typeface="Microsoft YaHei" panose="020B0503020204020204" pitchFamily="34" charset="-122"/>
                <a:ea typeface="Microsoft YaHei" panose="020B0503020204020204" pitchFamily="34" charset="-122"/>
              </a:rPr>
              <a:t>的类型；</a:t>
            </a:r>
            <a:endParaRPr lang="en-US" altLang="zh-CN" sz="3300" dirty="0">
              <a:latin typeface="Microsoft YaHei" panose="020B0503020204020204" pitchFamily="34" charset="-122"/>
              <a:ea typeface="Microsoft YaHei" panose="020B0503020204020204" pitchFamily="34" charset="-122"/>
            </a:endParaRPr>
          </a:p>
          <a:p>
            <a:pPr marL="1088502" lvl="1" indent="-544251">
              <a:lnSpc>
                <a:spcPct val="130000"/>
              </a:lnSpc>
              <a:buFont typeface="Wingdings" pitchFamily="2" charset="2"/>
              <a:buChar char="p"/>
            </a:pPr>
            <a:r>
              <a:rPr lang="zh-CN" altLang="en-US" sz="3300" dirty="0">
                <a:latin typeface="Microsoft YaHei" panose="020B0503020204020204" pitchFamily="34" charset="-122"/>
                <a:ea typeface="Microsoft YaHei" panose="020B0503020204020204" pitchFamily="34" charset="-122"/>
              </a:rPr>
              <a:t>学会查找</a:t>
            </a:r>
            <a:r>
              <a:rPr lang="zh-CN" altLang="en-US" sz="3300" b="1" dirty="0">
                <a:solidFill>
                  <a:srgbClr val="FF0000"/>
                </a:solidFill>
                <a:latin typeface="Microsoft YaHei" panose="020B0503020204020204" pitchFamily="34" charset="-122"/>
                <a:ea typeface="Microsoft YaHei" panose="020B0503020204020204" pitchFamily="34" charset="-122"/>
              </a:rPr>
              <a:t>同族专利；</a:t>
            </a:r>
            <a:endParaRPr lang="en-US" altLang="zh-CN" sz="3300" b="1" dirty="0">
              <a:solidFill>
                <a:srgbClr val="FF0000"/>
              </a:solidFill>
              <a:latin typeface="Microsoft YaHei" panose="020B0503020204020204" pitchFamily="34" charset="-122"/>
              <a:ea typeface="Microsoft YaHei" panose="020B0503020204020204" pitchFamily="34" charset="-122"/>
            </a:endParaRPr>
          </a:p>
          <a:p>
            <a:pPr marL="1088502" lvl="1" indent="-544251">
              <a:lnSpc>
                <a:spcPct val="130000"/>
              </a:lnSpc>
              <a:buFont typeface="Wingdings" pitchFamily="2" charset="2"/>
              <a:buChar char="p"/>
            </a:pPr>
            <a:r>
              <a:rPr lang="zh-CN" altLang="en-US" sz="3300" dirty="0">
                <a:latin typeface="Microsoft YaHei" panose="020B0503020204020204" pitchFamily="34" charset="-122"/>
                <a:ea typeface="Microsoft YaHei" panose="020B0503020204020204" pitchFamily="34" charset="-122"/>
              </a:rPr>
              <a:t>中国专利查找网站，最官方的是</a:t>
            </a:r>
            <a:r>
              <a:rPr lang="en-US" altLang="zh-CN" sz="3300" dirty="0">
                <a:latin typeface="Microsoft YaHei" panose="020B0503020204020204" pitchFamily="34" charset="-122"/>
                <a:ea typeface="Microsoft YaHei" panose="020B0503020204020204" pitchFamily="34" charset="-122"/>
              </a:rPr>
              <a:t>SIPO</a:t>
            </a:r>
            <a:r>
              <a:rPr lang="zh-CN" altLang="en-US" sz="3300" dirty="0">
                <a:latin typeface="Microsoft YaHei" panose="020B0503020204020204" pitchFamily="34" charset="-122"/>
                <a:ea typeface="Microsoft YaHei" panose="020B0503020204020204" pitchFamily="34" charset="-122"/>
              </a:rPr>
              <a:t>（国家知识产权局），常用的还有万方数据、</a:t>
            </a:r>
            <a:r>
              <a:rPr lang="en-US" altLang="zh-CN" sz="3300" dirty="0">
                <a:latin typeface="Microsoft YaHei" panose="020B0503020204020204" pitchFamily="34" charset="-122"/>
                <a:ea typeface="Microsoft YaHei" panose="020B0503020204020204" pitchFamily="34" charset="-122"/>
              </a:rPr>
              <a:t>CNKI</a:t>
            </a:r>
            <a:r>
              <a:rPr lang="zh-CN" altLang="en-US" sz="3300" dirty="0">
                <a:latin typeface="Microsoft YaHei" panose="020B0503020204020204" pitchFamily="34" charset="-122"/>
                <a:ea typeface="Microsoft YaHei" panose="020B0503020204020204" pitchFamily="34" charset="-122"/>
              </a:rPr>
              <a:t>（无全文）、专利之星、中国知识产权网等。</a:t>
            </a:r>
            <a:endParaRPr lang="en-US" altLang="zh-CN" sz="2900" dirty="0">
              <a:latin typeface="Microsoft YaHei" panose="020B0503020204020204" pitchFamily="34" charset="-122"/>
              <a:ea typeface="Microsoft YaHei" panose="020B0503020204020204" pitchFamily="34" charset="-122"/>
            </a:endParaRPr>
          </a:p>
          <a:p>
            <a:endParaRPr lang="en-US" altLang="zh-CN" sz="1700" b="1"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6494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SCU-lnqn\Desktop\四川大学图书馆LOGO.png"/>
          <p:cNvPicPr>
            <a:picLocks noChangeAspect="1" noChangeArrowheads="1"/>
          </p:cNvPicPr>
          <p:nvPr/>
        </p:nvPicPr>
        <p:blipFill>
          <a:blip r:embed="rId4">
            <a:lum bright="70000" contrast="-40000"/>
          </a:blip>
          <a:srcRect r="83306"/>
          <a:stretch>
            <a:fillRect/>
          </a:stretch>
        </p:blipFill>
        <p:spPr bwMode="auto">
          <a:xfrm>
            <a:off x="2853740" y="286522"/>
            <a:ext cx="6241862" cy="6143668"/>
          </a:xfrm>
          <a:prstGeom prst="rect">
            <a:avLst/>
          </a:prstGeom>
          <a:noFill/>
        </p:spPr>
      </p:pic>
      <p:sp>
        <p:nvSpPr>
          <p:cNvPr id="2" name="矩形 1"/>
          <p:cNvSpPr/>
          <p:nvPr/>
        </p:nvSpPr>
        <p:spPr>
          <a:xfrm>
            <a:off x="1272"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PA_文本框 3"/>
          <p:cNvSpPr txBox="1"/>
          <p:nvPr>
            <p:custDataLst>
              <p:tags r:id="rId1"/>
            </p:custDataLst>
          </p:nvPr>
        </p:nvSpPr>
        <p:spPr>
          <a:xfrm>
            <a:off x="2" y="3414263"/>
            <a:ext cx="12190413" cy="1015663"/>
          </a:xfrm>
          <a:prstGeom prst="rect">
            <a:avLst/>
          </a:prstGeom>
          <a:noFill/>
          <a:effectLst/>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谢    谢</a:t>
            </a:r>
          </a:p>
        </p:txBody>
      </p:sp>
      <p:sp>
        <p:nvSpPr>
          <p:cNvPr id="11" name="PA_文本框 45"/>
          <p:cNvSpPr txBox="1"/>
          <p:nvPr>
            <p:custDataLst>
              <p:tags r:id="rId2"/>
            </p:custDataLst>
          </p:nvPr>
        </p:nvSpPr>
        <p:spPr>
          <a:xfrm>
            <a:off x="1" y="4569413"/>
            <a:ext cx="12190412" cy="646331"/>
          </a:xfrm>
          <a:prstGeom prst="rect">
            <a:avLst/>
          </a:prstGeom>
          <a:noFill/>
        </p:spPr>
        <p:txBody>
          <a:bodyPr wrap="square" rtlCol="0">
            <a:spAutoFit/>
          </a:bodyPr>
          <a:lstStyle/>
          <a:p>
            <a:pPr algn="ctr"/>
            <a:r>
              <a:rPr lang="en-US" altLang="zh-CN" sz="3600" b="1" dirty="0">
                <a:solidFill>
                  <a:schemeClr val="bg1"/>
                </a:solidFill>
                <a:latin typeface="Comic Sans MS" pitchFamily="66" charset="0"/>
                <a:ea typeface="方正细圆简体" panose="03000509000000000000" pitchFamily="2" charset="-122"/>
              </a:rPr>
              <a:t>Thank You</a:t>
            </a:r>
            <a:endParaRPr lang="en-US" altLang="zh-CN" sz="3600" b="1" dirty="0">
              <a:solidFill>
                <a:schemeClr val="bg1"/>
              </a:solidFill>
              <a:latin typeface="Comic Sans MS" pitchFamily="66" charset="0"/>
              <a:ea typeface="方正细圆简体" panose="03000509000000000000" pitchFamily="2"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47" presetClass="entr" presetSubtype="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41EC9CCB-C6DF-A549-B6BC-7D2429E29070}"/>
              </a:ext>
            </a:extLst>
          </p:cNvPr>
          <p:cNvSpPr>
            <a:spLocks noGrp="1"/>
          </p:cNvSpPr>
          <p:nvPr>
            <p:ph type="title"/>
          </p:nvPr>
        </p:nvSpPr>
        <p:spPr/>
        <p:txBody>
          <a:bodyPr/>
          <a:lstStyle/>
          <a:p>
            <a:r>
              <a:rPr kumimoji="1" lang="en-US" altLang="zh-CN" dirty="0"/>
              <a:t>1.1 </a:t>
            </a:r>
            <a:r>
              <a:rPr kumimoji="1" lang="zh-CN" altLang="en-US" dirty="0"/>
              <a:t>专利概述</a:t>
            </a:r>
          </a:p>
        </p:txBody>
      </p:sp>
      <p:pic>
        <p:nvPicPr>
          <p:cNvPr id="5" name="图片 4">
            <a:extLst>
              <a:ext uri="{FF2B5EF4-FFF2-40B4-BE49-F238E27FC236}">
                <a16:creationId xmlns="" xmlns:a16="http://schemas.microsoft.com/office/drawing/2014/main" id="{FCA18126-90EE-4A44-AEE4-6AD6EF050D64}"/>
              </a:ext>
            </a:extLst>
          </p:cNvPr>
          <p:cNvPicPr>
            <a:picLocks noChangeAspect="1"/>
          </p:cNvPicPr>
          <p:nvPr/>
        </p:nvPicPr>
        <p:blipFill>
          <a:blip r:embed="rId2"/>
          <a:stretch>
            <a:fillRect/>
          </a:stretch>
        </p:blipFill>
        <p:spPr>
          <a:xfrm>
            <a:off x="550590" y="1557586"/>
            <a:ext cx="5976664" cy="4621954"/>
          </a:xfrm>
          <a:prstGeom prst="rect">
            <a:avLst/>
          </a:prstGeom>
        </p:spPr>
      </p:pic>
      <p:sp>
        <p:nvSpPr>
          <p:cNvPr id="6" name="矩形 5">
            <a:extLst>
              <a:ext uri="{FF2B5EF4-FFF2-40B4-BE49-F238E27FC236}">
                <a16:creationId xmlns="" xmlns:a16="http://schemas.microsoft.com/office/drawing/2014/main" id="{BD1F0E96-3BAA-8749-8296-4E4B7AF990A2}"/>
              </a:ext>
            </a:extLst>
          </p:cNvPr>
          <p:cNvSpPr/>
          <p:nvPr/>
        </p:nvSpPr>
        <p:spPr>
          <a:xfrm>
            <a:off x="6887294" y="1802528"/>
            <a:ext cx="4536504" cy="3970318"/>
          </a:xfrm>
          <a:prstGeom prst="rect">
            <a:avLst/>
          </a:prstGeom>
        </p:spPr>
        <p:txBody>
          <a:bodyPr wrap="square">
            <a:spAutoFit/>
          </a:bodyPr>
          <a:lstStyle/>
          <a:p>
            <a:r>
              <a:rPr lang="zh-Hans" altLang="en-US" sz="2800" dirty="0">
                <a:latin typeface="Microsoft YaHei" panose="020B0503020204020204" pitchFamily="34" charset="-122"/>
                <a:ea typeface="Microsoft YaHei" panose="020B0503020204020204" pitchFamily="34" charset="-122"/>
              </a:rPr>
              <a:t>    </a:t>
            </a:r>
            <a:r>
              <a:rPr lang="zh-CN" altLang="en-US" sz="2800" dirty="0">
                <a:solidFill>
                  <a:srgbClr val="C00000"/>
                </a:solidFill>
                <a:latin typeface="Microsoft YaHei" panose="020B0503020204020204" pitchFamily="34" charset="-122"/>
                <a:ea typeface="Microsoft YaHei" panose="020B0503020204020204" pitchFamily="34" charset="-122"/>
              </a:rPr>
              <a:t>专利药</a:t>
            </a:r>
            <a:r>
              <a:rPr lang="zh-CN" altLang="en-US" sz="2800" dirty="0">
                <a:latin typeface="Microsoft YaHei" panose="020B0503020204020204" pitchFamily="34" charset="-122"/>
                <a:ea typeface="Microsoft YaHei" panose="020B0503020204020204" pitchFamily="34" charset="-122"/>
              </a:rPr>
              <a:t>，或者我们叫它原研药，</a:t>
            </a:r>
            <a:r>
              <a:rPr lang="en-US" altLang="zh-CN" sz="2800" dirty="0">
                <a:latin typeface="Microsoft YaHei" panose="020B0503020204020204" pitchFamily="34" charset="-122"/>
                <a:ea typeface="Microsoft YaHei" panose="020B0503020204020204" pitchFamily="34" charset="-122"/>
              </a:rPr>
              <a:t>20000</a:t>
            </a:r>
            <a:r>
              <a:rPr lang="zh-CN" altLang="en-US" sz="2800" dirty="0">
                <a:latin typeface="Microsoft YaHei" panose="020B0503020204020204" pitchFamily="34" charset="-122"/>
                <a:ea typeface="Microsoft YaHei" panose="020B0503020204020204" pitchFamily="34" charset="-122"/>
              </a:rPr>
              <a:t>块价格较之仿制药千把块的价格，差的并不是专利导致的价格上升。</a:t>
            </a:r>
          </a:p>
          <a:p>
            <a:r>
              <a:rPr lang="zh-Hans" alt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专利只是防止别人制造、销售你的专利产品。但是，专利药也就是原研药，背后包含的是</a:t>
            </a:r>
            <a:r>
              <a:rPr lang="zh-CN" altLang="en-US" sz="2800" dirty="0">
                <a:solidFill>
                  <a:srgbClr val="C00000"/>
                </a:solidFill>
                <a:latin typeface="Microsoft YaHei" panose="020B0503020204020204" pitchFamily="34" charset="-122"/>
                <a:ea typeface="Microsoft YaHei" panose="020B0503020204020204" pitchFamily="34" charset="-122"/>
              </a:rPr>
              <a:t>巨额的研发成本</a:t>
            </a:r>
            <a:r>
              <a:rPr lang="zh-CN" altLang="en-US" sz="2800" dirty="0">
                <a:latin typeface="Microsoft YaHei" panose="020B0503020204020204" pitchFamily="34" charset="-122"/>
                <a:ea typeface="Microsoft YaHei" panose="020B0503020204020204" pitchFamily="34" charset="-122"/>
              </a:rPr>
              <a:t>。</a:t>
            </a:r>
          </a:p>
          <a:p>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3898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2279</TotalTime>
  <Words>3760</Words>
  <Application>Microsoft Office PowerPoint</Application>
  <PresentationFormat>自定义</PresentationFormat>
  <Paragraphs>390</Paragraphs>
  <Slides>86</Slides>
  <Notes>3</Notes>
  <HiddenSlides>0</HiddenSlides>
  <MMClips>0</MMClips>
  <ScaleCrop>false</ScaleCrop>
  <HeadingPairs>
    <vt:vector size="4" baseType="variant">
      <vt:variant>
        <vt:lpstr>主题</vt:lpstr>
      </vt:variant>
      <vt:variant>
        <vt:i4>5</vt:i4>
      </vt:variant>
      <vt:variant>
        <vt:lpstr>幻灯片标题</vt:lpstr>
      </vt:variant>
      <vt:variant>
        <vt:i4>86</vt:i4>
      </vt:variant>
    </vt:vector>
  </HeadingPairs>
  <TitlesOfParts>
    <vt:vector size="91" baseType="lpstr">
      <vt:lpstr>Office 主题</vt:lpstr>
      <vt:lpstr>2_自定义设计方案</vt:lpstr>
      <vt:lpstr>1_Office 主题​​</vt:lpstr>
      <vt:lpstr>自定义设计方案</vt:lpstr>
      <vt:lpstr>1_自定义设计方案</vt:lpstr>
      <vt:lpstr>PowerPoint 演示文稿</vt:lpstr>
      <vt:lpstr>PowerPoint 演示文稿</vt:lpstr>
      <vt:lpstr>1 基本知识</vt:lpstr>
      <vt:lpstr>PowerPoint 演示文稿</vt:lpstr>
      <vt:lpstr>1.1 专利概述</vt:lpstr>
      <vt:lpstr>1.1 专利概述--工业产权分类</vt:lpstr>
      <vt:lpstr>PowerPoint 演示文稿</vt:lpstr>
      <vt:lpstr>1.1 专利概述</vt:lpstr>
      <vt:lpstr>1.1 专利概述</vt:lpstr>
      <vt:lpstr>1.1 专利概述</vt:lpstr>
      <vt:lpstr>1.1 专利概述</vt:lpstr>
      <vt:lpstr>1.1 专利概述</vt:lpstr>
      <vt:lpstr>1.1 专利概述</vt:lpstr>
      <vt:lpstr>1.1 专利概述--有关中国专利法</vt:lpstr>
      <vt:lpstr>1.1 专利概述--有关中国专利法</vt:lpstr>
      <vt:lpstr>1.1 专利概述</vt:lpstr>
      <vt:lpstr>1.2 专利的特点</vt:lpstr>
      <vt:lpstr>1.2 专利的特点--专有性</vt:lpstr>
      <vt:lpstr>1.2 专利的特点--专有性</vt:lpstr>
      <vt:lpstr>1.2 专利的特点--地域性</vt:lpstr>
      <vt:lpstr>1.2 专利的特点--时间性</vt:lpstr>
      <vt:lpstr>1.3 专利的类型</vt:lpstr>
      <vt:lpstr>1.3 专利的类型--发明专利</vt:lpstr>
      <vt:lpstr>1.3 专利的类型--实用新型专利</vt:lpstr>
      <vt:lpstr>1.3 专利的类型--外观设计专利</vt:lpstr>
      <vt:lpstr>1.4 专利的种类和代码--申请号的构成</vt:lpstr>
      <vt:lpstr>1.4 专利的种类和代码--申请号的构成</vt:lpstr>
      <vt:lpstr>1.4 专利的种类和代码--公开号和公告号</vt:lpstr>
      <vt:lpstr>1.4 专利的种类和代码</vt:lpstr>
      <vt:lpstr>1.4 专利的种类和代码</vt:lpstr>
      <vt:lpstr>1.4 专利的种类和代码</vt:lpstr>
      <vt:lpstr>1.4 专利的种类和代码</vt:lpstr>
      <vt:lpstr>1.4 专利的种类和代码</vt:lpstr>
      <vt:lpstr>1.4 专利的种类和代码</vt:lpstr>
      <vt:lpstr>1.4 专利的种类和代码</vt:lpstr>
      <vt:lpstr>1.5 专利的申请途径和程序</vt:lpstr>
      <vt:lpstr>1.5 专利的申请途径和程序--国内申请</vt:lpstr>
      <vt:lpstr>1.5 专利的申请途径和程序--国内申请</vt:lpstr>
      <vt:lpstr>1.5 专利的申请途径和程序--国内申请</vt:lpstr>
      <vt:lpstr>1.5 专利的申请途径和程序--国内申请</vt:lpstr>
      <vt:lpstr>1.5 专利的申请途径和程序--国内申请</vt:lpstr>
      <vt:lpstr>1.5 专利的申请途径和程序</vt:lpstr>
      <vt:lpstr>1.5 专利的申请途径和程序</vt:lpstr>
      <vt:lpstr>PowerPoint 演示文稿</vt:lpstr>
      <vt:lpstr>1.5 专利的申请途径和程序--通过巴黎公约途径申请</vt:lpstr>
      <vt:lpstr>1.5 专利的申请途径和程序--通过PCT途径申请</vt:lpstr>
      <vt:lpstr>1.5 专利的申请途径和程序--通过PCT途径申请</vt:lpstr>
      <vt:lpstr>1.5 专利的申请途径和程序--通过PCT途径申请</vt:lpstr>
      <vt:lpstr>1.5 专利的申请途径和程序--通过PCT途径申请</vt:lpstr>
      <vt:lpstr>1.5 专利的申请途径和程序--通过PCT途径申请</vt:lpstr>
      <vt:lpstr>1.6 同族专利的概念</vt:lpstr>
      <vt:lpstr>1.6 同族专利的概念</vt:lpstr>
      <vt:lpstr>1.6 同族专利的查找网站 -- DII数据库</vt:lpstr>
      <vt:lpstr>1.6 同族专利的查找网站 -- DII数据库</vt:lpstr>
      <vt:lpstr>1.6 同族专利的查找网站 -- DII数据库</vt:lpstr>
      <vt:lpstr>1.6 同族专利的查找网站 -- DII数据库</vt:lpstr>
      <vt:lpstr>1.6 同族专利的查找网站 -- DII数据库</vt:lpstr>
      <vt:lpstr>2 中文专利的检索</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2.1 国家知识产权局  (http://www.sipo.gov.cn)</vt:lpstr>
      <vt:lpstr>PowerPoint 演示文稿</vt:lpstr>
      <vt:lpstr>PowerPoint 演示文稿</vt:lpstr>
      <vt:lpstr>PowerPoint 演示文稿</vt:lpstr>
      <vt:lpstr>PowerPoint 演示文稿</vt:lpstr>
      <vt:lpstr>PowerPoint 演示文稿</vt:lpstr>
      <vt:lpstr>2.1 国家知识产权局  (http://www.sipo.gov.cn)</vt:lpstr>
      <vt:lpstr>2.1 国家知识产权局  (http://www.sipo.gov.cn)</vt:lpstr>
      <vt:lpstr>2.2 万方数据 (www.wanfangdata.com.cn/) </vt:lpstr>
      <vt:lpstr>2.2 万方数据 (www.wanfangdata.com.cn/) </vt:lpstr>
      <vt:lpstr>2.2 万方数据 (www.wanfangdata.com.cn/) </vt:lpstr>
      <vt:lpstr>2.2 万方数据 (www.wanfangdata.com.cn/) </vt:lpstr>
      <vt:lpstr>2.2 万方数据 (www.wanfangdata.com.cn/) </vt:lpstr>
      <vt:lpstr>2.2 万方数据 (www.wanfangdata.com.cn/) </vt:lpstr>
      <vt:lpstr>2.3 CNKI (http://www.cnki.net/)  </vt:lpstr>
      <vt:lpstr>2.3 CNKI (http://www.cnki.net/)  </vt:lpstr>
      <vt:lpstr>2.4 其他可检索中文专利的网址</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SCU-lnqn;SCU-ZYQ</dc:creator>
  <cp:lastModifiedBy>user</cp:lastModifiedBy>
  <cp:revision>135</cp:revision>
  <dcterms:created xsi:type="dcterms:W3CDTF">2018-08-23T07:41:52Z</dcterms:created>
  <dcterms:modified xsi:type="dcterms:W3CDTF">2019-03-29T00:41:47Z</dcterms:modified>
</cp:coreProperties>
</file>